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0DA38A-8271-4A3C-9D16-01A20C19354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D198FDC-69D9-4630-B9D8-926E38C979E7}">
      <dgm:prSet phldrT="[Texto]" custT="1"/>
      <dgm:spPr>
        <a:xfrm>
          <a:off x="0" y="256"/>
          <a:ext cx="1983316" cy="998926"/>
        </a:xfrm>
        <a:solidFill>
          <a:srgbClr val="00B050"/>
        </a:solidFill>
        <a:ln w="19050" cap="flat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r>
            <a:rPr lang="es-A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Equilibrio </a:t>
          </a:r>
          <a:endParaRPr lang="es-ES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5D3B453-5465-469E-AE37-7ED8A0050A26}" type="parTrans" cxnId="{DEC359DF-5788-43A4-A42B-EA888B29F85E}">
      <dgm:prSet/>
      <dgm:spPr/>
      <dgm:t>
        <a:bodyPr/>
        <a:lstStyle/>
        <a:p>
          <a:endParaRPr lang="es-ES" sz="2000" b="1"/>
        </a:p>
      </dgm:t>
    </dgm:pt>
    <dgm:pt modelId="{DD42A17A-DF5D-49E3-8CF0-770079566592}" type="sibTrans" cxnId="{DEC359DF-5788-43A4-A42B-EA888B29F85E}">
      <dgm:prSet/>
      <dgm:spPr/>
      <dgm:t>
        <a:bodyPr/>
        <a:lstStyle/>
        <a:p>
          <a:endParaRPr lang="es-ES" sz="2000" b="1"/>
        </a:p>
      </dgm:t>
    </dgm:pt>
    <dgm:pt modelId="{3E53552D-AAF3-48E6-9950-CB5DDE7F004D}">
      <dgm:prSet phldrT="[Texto]" custT="1"/>
      <dgm:spPr>
        <a:xfrm>
          <a:off x="1983316" y="256"/>
          <a:ext cx="2974975" cy="998926"/>
        </a:xfr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ysClr val="windowText" lastClr="000000">
              <a:lumMod val="85000"/>
              <a:alpha val="90000"/>
            </a:sysClr>
          </a:solidFill>
          <a:prstDash val="solid"/>
        </a:ln>
        <a:effectLst/>
      </dgm:spPr>
      <dgm:t>
        <a:bodyPr anchor="ctr" anchorCtr="0"/>
        <a:lstStyle/>
        <a:p>
          <a:pPr algn="ctr"/>
          <a:r>
            <a:rPr lang="es-A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Bienestar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D62E0B1-DC90-499D-82FC-8F001753FF43}" type="parTrans" cxnId="{E8FCE2EF-AF74-4FD8-AD0A-75CE18E7D098}">
      <dgm:prSet/>
      <dgm:spPr/>
      <dgm:t>
        <a:bodyPr/>
        <a:lstStyle/>
        <a:p>
          <a:endParaRPr lang="es-ES" sz="2000" b="1"/>
        </a:p>
      </dgm:t>
    </dgm:pt>
    <dgm:pt modelId="{60CDFD25-8160-4D3B-9553-1588FDA64FB0}" type="sibTrans" cxnId="{E8FCE2EF-AF74-4FD8-AD0A-75CE18E7D098}">
      <dgm:prSet/>
      <dgm:spPr/>
      <dgm:t>
        <a:bodyPr/>
        <a:lstStyle/>
        <a:p>
          <a:endParaRPr lang="es-ES" sz="2000" b="1"/>
        </a:p>
      </dgm:t>
    </dgm:pt>
    <dgm:pt modelId="{EF16ACD1-1124-4757-86FE-BA7114BA2004}">
      <dgm:prSet phldrT="[Texto]" custT="1"/>
      <dgm:spPr>
        <a:xfrm>
          <a:off x="0" y="1099075"/>
          <a:ext cx="1983316" cy="998926"/>
        </a:xfrm>
        <a:solidFill>
          <a:srgbClr val="FF0000"/>
        </a:solidFill>
        <a:ln w="19050" cap="flat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r>
            <a:rPr lang="es-A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Desequilibrio</a:t>
          </a:r>
          <a:endParaRPr lang="es-ES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5E6C46-1D13-47DB-B2C3-8B248AFA824B}" type="parTrans" cxnId="{AA5555CD-FE37-4629-9174-D8A2BF7ACBE0}">
      <dgm:prSet/>
      <dgm:spPr/>
      <dgm:t>
        <a:bodyPr/>
        <a:lstStyle/>
        <a:p>
          <a:endParaRPr lang="es-ES" sz="2000" b="1"/>
        </a:p>
      </dgm:t>
    </dgm:pt>
    <dgm:pt modelId="{6A4E9ADC-D121-414D-ACC4-676B616C2FD2}" type="sibTrans" cxnId="{AA5555CD-FE37-4629-9174-D8A2BF7ACBE0}">
      <dgm:prSet/>
      <dgm:spPr/>
      <dgm:t>
        <a:bodyPr/>
        <a:lstStyle/>
        <a:p>
          <a:endParaRPr lang="es-ES" sz="2000" b="1"/>
        </a:p>
      </dgm:t>
    </dgm:pt>
    <dgm:pt modelId="{A2BFE1DF-3640-4B23-9C57-97641B79AFF9}">
      <dgm:prSet custT="1"/>
      <dgm:spPr>
        <a:xfrm>
          <a:off x="1950810" y="1099331"/>
          <a:ext cx="2974975" cy="998926"/>
        </a:xfr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ysClr val="windowText" lastClr="000000">
              <a:lumMod val="85000"/>
              <a:alpha val="90000"/>
            </a:sysClr>
          </a:solidFill>
          <a:prstDash val="solid"/>
        </a:ln>
        <a:effectLst/>
      </dgm:spPr>
      <dgm:t>
        <a:bodyPr anchor="ctr" anchorCtr="0"/>
        <a:lstStyle/>
        <a:p>
          <a:pPr algn="ctr"/>
          <a:r>
            <a:rPr lang="es-AR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Accidentes/                         Enfermedades Profesionales</a:t>
          </a:r>
          <a:endParaRPr lang="es-ES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E566785-70F1-44AB-B284-DCF6DAC1110A}" type="parTrans" cxnId="{0893F661-404B-44DC-B127-8E0C5230409B}">
      <dgm:prSet/>
      <dgm:spPr/>
      <dgm:t>
        <a:bodyPr/>
        <a:lstStyle/>
        <a:p>
          <a:endParaRPr lang="es-ES" sz="2000" b="1"/>
        </a:p>
      </dgm:t>
    </dgm:pt>
    <dgm:pt modelId="{220DBDB2-9CB9-414D-ACE6-C50E919F688A}" type="sibTrans" cxnId="{0893F661-404B-44DC-B127-8E0C5230409B}">
      <dgm:prSet/>
      <dgm:spPr/>
      <dgm:t>
        <a:bodyPr/>
        <a:lstStyle/>
        <a:p>
          <a:endParaRPr lang="es-ES" sz="2000" b="1"/>
        </a:p>
      </dgm:t>
    </dgm:pt>
    <dgm:pt modelId="{051B9CB4-A1D3-4A87-95D5-EDB3026C63C5}" type="pres">
      <dgm:prSet presAssocID="{8E0DA38A-8271-4A3C-9D16-01A20C19354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D9543B8-1C39-44F0-9ED9-92266F4075B0}" type="pres">
      <dgm:prSet presAssocID="{ED198FDC-69D9-4630-B9D8-926E38C979E7}" presName="linNode" presStyleCnt="0"/>
      <dgm:spPr/>
    </dgm:pt>
    <dgm:pt modelId="{6E2BE392-1719-49C7-BCE6-208FA7FD3870}" type="pres">
      <dgm:prSet presAssocID="{ED198FDC-69D9-4630-B9D8-926E38C979E7}" presName="parentShp" presStyleLbl="node1" presStyleIdx="0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1FB1AF31-F1C9-45DC-B47F-9A458287E4BF}" type="pres">
      <dgm:prSet presAssocID="{ED198FDC-69D9-4630-B9D8-926E38C979E7}" presName="childShp" presStyleLbl="bgAccFollowNode1" presStyleIdx="0" presStyleCnt="2" custScaleY="100624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6B0F7772-F858-4A72-BFFA-AFC212D46076}" type="pres">
      <dgm:prSet presAssocID="{DD42A17A-DF5D-49E3-8CF0-770079566592}" presName="spacing" presStyleCnt="0"/>
      <dgm:spPr/>
    </dgm:pt>
    <dgm:pt modelId="{4CF3C05F-46CA-4134-9BCF-D525EF89E01C}" type="pres">
      <dgm:prSet presAssocID="{EF16ACD1-1124-4757-86FE-BA7114BA2004}" presName="linNode" presStyleCnt="0"/>
      <dgm:spPr/>
    </dgm:pt>
    <dgm:pt modelId="{E8E2E64A-654A-4ED2-A620-7C99E8037628}" type="pres">
      <dgm:prSet presAssocID="{EF16ACD1-1124-4757-86FE-BA7114BA2004}" presName="parentShp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F4C1B20A-30D8-47CA-8706-0916242178B0}" type="pres">
      <dgm:prSet presAssocID="{EF16ACD1-1124-4757-86FE-BA7114BA2004}" presName="childShp" presStyleLbl="bgAccFollowNode1" presStyleIdx="1" presStyleCnt="2" custScaleY="100000" custLinFactNeighborX="-1639" custLinFactNeighborY="30410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es-ES"/>
        </a:p>
      </dgm:t>
    </dgm:pt>
  </dgm:ptLst>
  <dgm:cxnLst>
    <dgm:cxn modelId="{0893F661-404B-44DC-B127-8E0C5230409B}" srcId="{EF16ACD1-1124-4757-86FE-BA7114BA2004}" destId="{A2BFE1DF-3640-4B23-9C57-97641B79AFF9}" srcOrd="0" destOrd="0" parTransId="{3E566785-70F1-44AB-B284-DCF6DAC1110A}" sibTransId="{220DBDB2-9CB9-414D-ACE6-C50E919F688A}"/>
    <dgm:cxn modelId="{AA5555CD-FE37-4629-9174-D8A2BF7ACBE0}" srcId="{8E0DA38A-8271-4A3C-9D16-01A20C193544}" destId="{EF16ACD1-1124-4757-86FE-BA7114BA2004}" srcOrd="1" destOrd="0" parTransId="{345E6C46-1D13-47DB-B2C3-8B248AFA824B}" sibTransId="{6A4E9ADC-D121-414D-ACC4-676B616C2FD2}"/>
    <dgm:cxn modelId="{E8FCE2EF-AF74-4FD8-AD0A-75CE18E7D098}" srcId="{ED198FDC-69D9-4630-B9D8-926E38C979E7}" destId="{3E53552D-AAF3-48E6-9950-CB5DDE7F004D}" srcOrd="0" destOrd="0" parTransId="{1D62E0B1-DC90-499D-82FC-8F001753FF43}" sibTransId="{60CDFD25-8160-4D3B-9553-1588FDA64FB0}"/>
    <dgm:cxn modelId="{3AB34F63-0620-4F08-9960-AC17579F4A3C}" type="presOf" srcId="{ED198FDC-69D9-4630-B9D8-926E38C979E7}" destId="{6E2BE392-1719-49C7-BCE6-208FA7FD3870}" srcOrd="0" destOrd="0" presId="urn:microsoft.com/office/officeart/2005/8/layout/vList6"/>
    <dgm:cxn modelId="{9BF29954-02E9-4E3C-BDFE-A85BED31E360}" type="presOf" srcId="{8E0DA38A-8271-4A3C-9D16-01A20C193544}" destId="{051B9CB4-A1D3-4A87-95D5-EDB3026C63C5}" srcOrd="0" destOrd="0" presId="urn:microsoft.com/office/officeart/2005/8/layout/vList6"/>
    <dgm:cxn modelId="{8C9E5D63-ECDF-4807-A559-AE28E65A5F87}" type="presOf" srcId="{EF16ACD1-1124-4757-86FE-BA7114BA2004}" destId="{E8E2E64A-654A-4ED2-A620-7C99E8037628}" srcOrd="0" destOrd="0" presId="urn:microsoft.com/office/officeart/2005/8/layout/vList6"/>
    <dgm:cxn modelId="{6D116730-AD97-4F00-A812-6713A5C21B3A}" type="presOf" srcId="{A2BFE1DF-3640-4B23-9C57-97641B79AFF9}" destId="{F4C1B20A-30D8-47CA-8706-0916242178B0}" srcOrd="0" destOrd="0" presId="urn:microsoft.com/office/officeart/2005/8/layout/vList6"/>
    <dgm:cxn modelId="{78B3772C-4A3B-4A8B-9D34-27750A2D1F94}" type="presOf" srcId="{3E53552D-AAF3-48E6-9950-CB5DDE7F004D}" destId="{1FB1AF31-F1C9-45DC-B47F-9A458287E4BF}" srcOrd="0" destOrd="0" presId="urn:microsoft.com/office/officeart/2005/8/layout/vList6"/>
    <dgm:cxn modelId="{DEC359DF-5788-43A4-A42B-EA888B29F85E}" srcId="{8E0DA38A-8271-4A3C-9D16-01A20C193544}" destId="{ED198FDC-69D9-4630-B9D8-926E38C979E7}" srcOrd="0" destOrd="0" parTransId="{55D3B453-5465-469E-AE37-7ED8A0050A26}" sibTransId="{DD42A17A-DF5D-49E3-8CF0-770079566592}"/>
    <dgm:cxn modelId="{C3359BAA-8101-4840-8193-2BA7739EA5C9}" type="presParOf" srcId="{051B9CB4-A1D3-4A87-95D5-EDB3026C63C5}" destId="{DD9543B8-1C39-44F0-9ED9-92266F4075B0}" srcOrd="0" destOrd="0" presId="urn:microsoft.com/office/officeart/2005/8/layout/vList6"/>
    <dgm:cxn modelId="{C981D881-62D0-4DD2-9BE8-2742423395DC}" type="presParOf" srcId="{DD9543B8-1C39-44F0-9ED9-92266F4075B0}" destId="{6E2BE392-1719-49C7-BCE6-208FA7FD3870}" srcOrd="0" destOrd="0" presId="urn:microsoft.com/office/officeart/2005/8/layout/vList6"/>
    <dgm:cxn modelId="{2D26C2DB-552D-49DF-A9A3-77E69AE7197E}" type="presParOf" srcId="{DD9543B8-1C39-44F0-9ED9-92266F4075B0}" destId="{1FB1AF31-F1C9-45DC-B47F-9A458287E4BF}" srcOrd="1" destOrd="0" presId="urn:microsoft.com/office/officeart/2005/8/layout/vList6"/>
    <dgm:cxn modelId="{521464F6-DD2E-457B-8C31-D5FFC3E757B6}" type="presParOf" srcId="{051B9CB4-A1D3-4A87-95D5-EDB3026C63C5}" destId="{6B0F7772-F858-4A72-BFFA-AFC212D46076}" srcOrd="1" destOrd="0" presId="urn:microsoft.com/office/officeart/2005/8/layout/vList6"/>
    <dgm:cxn modelId="{0CDD2206-6700-4AA1-B572-C2AC0345D3C3}" type="presParOf" srcId="{051B9CB4-A1D3-4A87-95D5-EDB3026C63C5}" destId="{4CF3C05F-46CA-4134-9BCF-D525EF89E01C}" srcOrd="2" destOrd="0" presId="urn:microsoft.com/office/officeart/2005/8/layout/vList6"/>
    <dgm:cxn modelId="{185AB709-6748-402B-BAD1-B9B37ED0CF04}" type="presParOf" srcId="{4CF3C05F-46CA-4134-9BCF-D525EF89E01C}" destId="{E8E2E64A-654A-4ED2-A620-7C99E8037628}" srcOrd="0" destOrd="0" presId="urn:microsoft.com/office/officeart/2005/8/layout/vList6"/>
    <dgm:cxn modelId="{746620D3-1280-4146-AD17-1A4B61CCB131}" type="presParOf" srcId="{4CF3C05F-46CA-4134-9BCF-D525EF89E01C}" destId="{F4C1B20A-30D8-47CA-8706-0916242178B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1AF31-F1C9-45DC-B47F-9A458287E4BF}">
      <dsp:nvSpPr>
        <dsp:cNvPr id="0" name=""/>
        <dsp:cNvSpPr/>
      </dsp:nvSpPr>
      <dsp:spPr>
        <a:xfrm>
          <a:off x="1723899" y="376"/>
          <a:ext cx="2582692" cy="1002067"/>
        </a:xfrm>
        <a:prstGeom prst="rightArrow">
          <a:avLst>
            <a:gd name="adj1" fmla="val 75000"/>
            <a:gd name="adj2" fmla="val 50000"/>
          </a:avLst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ysClr val="windowText" lastClr="000000">
              <a:lumMod val="85000"/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Bienestar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723899" y="125634"/>
        <a:ext cx="2206917" cy="751551"/>
      </dsp:txXfrm>
    </dsp:sp>
    <dsp:sp modelId="{6E2BE392-1719-49C7-BCE6-208FA7FD3870}">
      <dsp:nvSpPr>
        <dsp:cNvPr id="0" name=""/>
        <dsp:cNvSpPr/>
      </dsp:nvSpPr>
      <dsp:spPr>
        <a:xfrm>
          <a:off x="2103" y="3483"/>
          <a:ext cx="1721795" cy="995852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Equilibrio </a:t>
          </a:r>
          <a:endParaRPr lang="es-ES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0716" y="52096"/>
        <a:ext cx="1624569" cy="898626"/>
      </dsp:txXfrm>
    </dsp:sp>
    <dsp:sp modelId="{F4C1B20A-30D8-47CA-8706-0916242178B0}">
      <dsp:nvSpPr>
        <dsp:cNvPr id="0" name=""/>
        <dsp:cNvSpPr/>
      </dsp:nvSpPr>
      <dsp:spPr>
        <a:xfrm>
          <a:off x="1695230" y="1102405"/>
          <a:ext cx="2585217" cy="995852"/>
        </a:xfrm>
        <a:prstGeom prst="rightArrow">
          <a:avLst>
            <a:gd name="adj1" fmla="val 75000"/>
            <a:gd name="adj2" fmla="val 50000"/>
          </a:avLst>
        </a:prstGeom>
        <a:solidFill>
          <a:sysClr val="window" lastClr="FFFFFF">
            <a:lumMod val="85000"/>
            <a:alpha val="90000"/>
          </a:sysClr>
        </a:solidFill>
        <a:ln w="25400" cap="flat" cmpd="sng" algn="ctr">
          <a:solidFill>
            <a:sysClr val="windowText" lastClr="000000">
              <a:lumMod val="85000"/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1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Accidentes/                         Enfermedades Profesionales</a:t>
          </a:r>
          <a:endParaRPr lang="es-ES" sz="1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695230" y="1226887"/>
        <a:ext cx="2211773" cy="746889"/>
      </dsp:txXfrm>
    </dsp:sp>
    <dsp:sp modelId="{E8E2E64A-654A-4ED2-A620-7C99E8037628}">
      <dsp:nvSpPr>
        <dsp:cNvPr id="0" name=""/>
        <dsp:cNvSpPr/>
      </dsp:nvSpPr>
      <dsp:spPr>
        <a:xfrm>
          <a:off x="0" y="1102028"/>
          <a:ext cx="1723478" cy="995852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Desequilibrio</a:t>
          </a:r>
          <a:endParaRPr lang="es-ES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8613" y="1150641"/>
        <a:ext cx="1626252" cy="898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CF9E3-0736-4690-93B5-06B1221B1401}" type="datetimeFigureOut">
              <a:rPr lang="es-AR" smtClean="0"/>
              <a:t>04/06/2018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24C38-B9BA-4365-B524-63E733210A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6465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7C4A-413D-4AE7-B23E-08512C4C60E3}" type="datetimeFigureOut">
              <a:rPr lang="es-AR" smtClean="0"/>
              <a:t>04/06/2018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55534-72F9-4976-B36D-3B6438EDCB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6325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8389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21</a:t>
            </a:fld>
            <a:endParaRPr lang="es-A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22</a:t>
            </a:fld>
            <a:endParaRPr lang="es-A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23</a:t>
            </a:fld>
            <a:endParaRPr lang="es-A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63A587-E7A7-4929-B859-EC91863B56F4}" type="slidenum">
              <a:rPr lang="es-ES_tradnl" altLang="es-A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_tradnl" altLang="es-A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51C21-EDD7-41D3-A248-7C530FF38E37}" type="slidenum">
              <a:rPr lang="es-ES_tradnl" altLang="es-A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ES_tradnl" altLang="es-A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95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2308A6-F691-4540-BDEF-8F53A728A327}" type="slidenum">
              <a:rPr lang="es-ES" altLang="es-A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ES" alt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13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14</a:t>
            </a:fld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15</a:t>
            </a:fld>
            <a:endParaRPr 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16</a:t>
            </a:fld>
            <a:endParaRPr lang="es-A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17</a:t>
            </a:fld>
            <a:endParaRPr lang="es-A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18</a:t>
            </a:fld>
            <a:endParaRPr lang="es-A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19</a:t>
            </a:fld>
            <a:endParaRPr lang="es-A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smtClean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55534-72F9-4976-B36D-3B6438EDCB25}" type="slidenum">
              <a:rPr lang="es-AR" smtClean="0"/>
              <a:t>20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042C-CE9D-4740-8C8C-D72554472490}" type="datetime1">
              <a:rPr lang="es-AR" smtClean="0"/>
              <a:t>04/06/2018</a:t>
            </a:fld>
            <a:endParaRPr lang="es-A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3AB2-0752-4E80-A4FC-2519D8892F5D}" type="datetime1">
              <a:rPr lang="es-AR" smtClean="0"/>
              <a:t>04/06/2018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FDF3-389A-49B6-BACC-7053E1B73567}" type="datetime1">
              <a:rPr lang="es-AR" smtClean="0"/>
              <a:t>04/06/2018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0C8BE-860F-4C5C-B747-5C56546691C9}" type="datetime1">
              <a:rPr lang="es-AR" smtClean="0"/>
              <a:t>04/06/2018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75C8C-B0F4-45FD-9F7E-4FD1383B1D55}" type="datetime1">
              <a:rPr lang="es-AR" smtClean="0"/>
              <a:t>04/06/2018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8A95-52C3-42B2-8693-CA8300655A28}" type="datetime1">
              <a:rPr lang="es-AR" smtClean="0"/>
              <a:t>04/06/2018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BA311-E168-49AE-9A0A-6857A2E7F7C1}" type="datetime1">
              <a:rPr lang="es-AR" smtClean="0"/>
              <a:t>04/06/2018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7900-123E-4976-8BF8-8E21297F7EBF}" type="datetime1">
              <a:rPr lang="es-AR" smtClean="0"/>
              <a:t>04/06/2018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52D1-4A82-4F52-8BF2-911B9E98E914}" type="datetime1">
              <a:rPr lang="es-AR" smtClean="0"/>
              <a:t>04/06/2018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4B7-B7A6-4757-B989-26A8D65DD0D1}" type="datetime1">
              <a:rPr lang="es-AR" smtClean="0"/>
              <a:t>04/06/2018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AC5C-A2EA-43DC-AC91-8080F6ECADCA}" type="datetime1">
              <a:rPr lang="es-AR" smtClean="0"/>
              <a:t>04/06/2018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F01A2DA-4C0E-45E4-B8E7-8729E1D41747}" type="datetime1">
              <a:rPr lang="es-AR" smtClean="0"/>
              <a:t>04/06/2018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1DFE10E-D2A9-40DA-A151-9A18A80F15A5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3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11.pn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hyperlink" Target="http://www.lineaprevencion.com/ProjectMiniSites/IS42/html/cap-5/images-cap-5-1/5.1.4/5.1.4-24b.jpg" TargetMode="Externa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36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5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7.jpeg"/><Relationship Id="rId7" Type="http://schemas.openxmlformats.org/officeDocument/2006/relationships/image" Target="../media/image1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52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7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3.jpeg"/><Relationship Id="rId4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4941" r="9309" b="12350"/>
          <a:stretch>
            <a:fillRect/>
          </a:stretch>
        </p:blipFill>
        <p:spPr bwMode="auto">
          <a:xfrm>
            <a:off x="6330950" y="357188"/>
            <a:ext cx="1003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1129240" y="2348880"/>
            <a:ext cx="7763240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chemeClr val="bg1"/>
                </a:solidFill>
                <a:latin typeface="Calibri"/>
                <a:cs typeface="Calibri" pitchFamily="34" charset="0"/>
              </a:rPr>
              <a:t>La Salud y Seguridad Normativa Argentina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0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</a:t>
            </a:r>
            <a:r>
              <a:rPr lang="es-ES" sz="1600" b="1" dirty="0" smtClean="0">
                <a:latin typeface="+mj-lt"/>
                <a:cs typeface="+mn-cs"/>
              </a:rPr>
              <a:t>Normas </a:t>
            </a:r>
            <a:r>
              <a:rPr lang="es-ES" sz="1600" b="1" dirty="0">
                <a:latin typeface="+mj-lt"/>
                <a:cs typeface="+mn-cs"/>
              </a:rPr>
              <a:t>de </a:t>
            </a:r>
            <a:r>
              <a:rPr lang="es-ES" sz="1600" b="1" dirty="0" smtClean="0">
                <a:latin typeface="+mj-lt"/>
                <a:cs typeface="+mn-cs"/>
              </a:rPr>
              <a:t>Seguridad Higiene </a:t>
            </a:r>
            <a:r>
              <a:rPr lang="es-ES" sz="1600" b="1" dirty="0">
                <a:latin typeface="+mj-lt"/>
                <a:cs typeface="+mn-cs"/>
              </a:rPr>
              <a:t>y </a:t>
            </a:r>
            <a:r>
              <a:rPr lang="es-ES" sz="1600" b="1" dirty="0" smtClean="0">
                <a:latin typeface="+mj-lt"/>
                <a:cs typeface="+mn-cs"/>
              </a:rPr>
              <a:t>Cuidado </a:t>
            </a:r>
            <a:r>
              <a:rPr lang="es-ES" sz="1600" b="1" dirty="0">
                <a:latin typeface="+mj-lt"/>
                <a:cs typeface="+mn-cs"/>
              </a:rPr>
              <a:t>de </a:t>
            </a:r>
            <a:r>
              <a:rPr lang="es-ES" sz="1600" b="1" dirty="0" smtClean="0">
                <a:latin typeface="+mj-lt"/>
                <a:cs typeface="+mn-cs"/>
              </a:rPr>
              <a:t>Ambientes </a:t>
            </a:r>
            <a:r>
              <a:rPr lang="es-ES" sz="1600" b="1" dirty="0">
                <a:latin typeface="+mj-lt"/>
              </a:rPr>
              <a:t>N</a:t>
            </a:r>
            <a:r>
              <a:rPr lang="es-ES" sz="1600" b="1" dirty="0" smtClean="0">
                <a:latin typeface="+mj-lt"/>
                <a:cs typeface="+mn-cs"/>
              </a:rPr>
              <a:t>aturales</a:t>
            </a:r>
            <a:r>
              <a:rPr lang="es-ES" sz="1600" b="1" dirty="0">
                <a:latin typeface="+mj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Uso de elementos de seguridad e indumentaria de trabajo.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Prevención de accidentes laborales.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Orden y limpieza </a:t>
            </a:r>
            <a:r>
              <a:rPr lang="es-ES" sz="1600" b="1" dirty="0" smtClean="0">
                <a:latin typeface="+mj-lt"/>
                <a:cs typeface="+mn-cs"/>
              </a:rPr>
              <a:t> integral </a:t>
            </a:r>
            <a:r>
              <a:rPr lang="es-ES" sz="1600" b="1" dirty="0">
                <a:latin typeface="+mj-lt"/>
                <a:cs typeface="+mn-cs"/>
              </a:rPr>
              <a:t>de la obra.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Prevención de </a:t>
            </a:r>
            <a:r>
              <a:rPr lang="es-ES" sz="1600" b="1" dirty="0" smtClean="0">
                <a:latin typeface="+mj-lt"/>
                <a:cs typeface="+mn-cs"/>
              </a:rPr>
              <a:t>Riesgo </a:t>
            </a:r>
            <a:r>
              <a:rPr lang="es-ES" sz="1600" b="1" dirty="0">
                <a:latin typeface="+mj-lt"/>
              </a:rPr>
              <a:t>E</a:t>
            </a:r>
            <a:r>
              <a:rPr lang="es-ES" sz="1600" b="1" dirty="0" smtClean="0">
                <a:latin typeface="+mj-lt"/>
                <a:cs typeface="+mn-cs"/>
              </a:rPr>
              <a:t>léctrico</a:t>
            </a:r>
            <a:r>
              <a:rPr lang="es-ES" sz="1600" b="1" dirty="0">
                <a:latin typeface="+mj-lt"/>
                <a:cs typeface="+mn-cs"/>
              </a:rPr>
              <a:t>.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* Seguridad e </a:t>
            </a:r>
            <a:r>
              <a:rPr lang="es-ES" sz="1600" b="1" dirty="0" smtClean="0">
                <a:latin typeface="+mj-lt"/>
                <a:cs typeface="+mn-cs"/>
              </a:rPr>
              <a:t>Higiene </a:t>
            </a:r>
            <a:r>
              <a:rPr lang="es-ES" sz="1600" b="1" dirty="0">
                <a:latin typeface="+mj-lt"/>
                <a:cs typeface="+mn-cs"/>
              </a:rPr>
              <a:t>en la obra 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>
            <a:fillRect/>
          </a:stretch>
        </p:blipFill>
        <p:spPr bwMode="auto">
          <a:xfrm>
            <a:off x="-3175" y="357188"/>
            <a:ext cx="1117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>
            <a:fillRect/>
          </a:stretch>
        </p:blipFill>
        <p:spPr bwMode="auto">
          <a:xfrm>
            <a:off x="8212138" y="357188"/>
            <a:ext cx="931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9026"/>
          <a:stretch>
            <a:fillRect/>
          </a:stretch>
        </p:blipFill>
        <p:spPr bwMode="auto">
          <a:xfrm>
            <a:off x="1947863" y="357188"/>
            <a:ext cx="1281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1"/>
          <a:stretch>
            <a:fillRect/>
          </a:stretch>
        </p:blipFill>
        <p:spPr bwMode="auto">
          <a:xfrm>
            <a:off x="3162300" y="357188"/>
            <a:ext cx="8778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/>
          <a:stretch>
            <a:fillRect/>
          </a:stretch>
        </p:blipFill>
        <p:spPr bwMode="auto">
          <a:xfrm>
            <a:off x="103028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C:\Documents and Settings\All Users\Documentos\Mis imágenes\Imágenes de muestra\UOCRApresente.jpg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7549"/>
          <a:stretch>
            <a:fillRect/>
          </a:stretch>
        </p:blipFill>
        <p:spPr bwMode="auto">
          <a:xfrm>
            <a:off x="3990975" y="357188"/>
            <a:ext cx="1411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357188"/>
            <a:ext cx="1071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>
            <a:off x="0" y="6284913"/>
            <a:ext cx="9144000" cy="1587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3" y="55006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063" name="Picture 4"/>
          <p:cNvPicPr>
            <a:picLocks noChangeAspect="1" noChangeArrowheads="1"/>
          </p:cNvPicPr>
          <p:nvPr/>
        </p:nvPicPr>
        <p:blipFill>
          <a:blip r:embed="rId1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77913"/>
            <a:ext cx="92868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960355" y="1527753"/>
            <a:ext cx="7428070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Salud y Seguridad en el Trabajo para Instructores de Formación Profesional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9414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85850" y="785813"/>
            <a:ext cx="72723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3200" b="1" u="sng" dirty="0">
                <a:solidFill>
                  <a:srgbClr val="003366"/>
                </a:solidFill>
                <a:latin typeface="+mj-lt"/>
              </a:rPr>
              <a:t>Decreto 911/96</a:t>
            </a:r>
            <a:endParaRPr lang="es-ES_tradnl" sz="2800" b="1" u="sng" dirty="0">
              <a:solidFill>
                <a:srgbClr val="003366"/>
              </a:solidFill>
              <a:latin typeface="+mj-lt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2000" b="1" dirty="0">
                <a:solidFill>
                  <a:srgbClr val="003366"/>
                </a:solidFill>
                <a:latin typeface="+mj-lt"/>
              </a:rPr>
              <a:t>Reglamento General de Higiene y Seguridad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2000" b="1" dirty="0">
                <a:solidFill>
                  <a:srgbClr val="003366"/>
                </a:solidFill>
                <a:latin typeface="+mj-lt"/>
              </a:rPr>
              <a:t>para la Industria de la Construcción</a:t>
            </a:r>
            <a:endParaRPr lang="es-ES_tradnl" sz="2000" b="1" dirty="0">
              <a:latin typeface="+mj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264025" y="2276475"/>
            <a:ext cx="4094163" cy="35401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+mj-lt"/>
              </a:rPr>
              <a:t>«…todo trabajo de ingeniería y arquitectura realizado sobre inmuebles, propios o de terceros, públicos o privados, comprendiendo excavaciones, demoliciones, construcciones, remodelaciones, mejoras, refuncionalizaciones, grandes mantenimientos, montajes e instalaciones de equipos y toda otra tarea que se derive de, o se vincule a, la actividad principal de las empresas constructoras».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+mj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1025" y="2276475"/>
            <a:ext cx="3683000" cy="923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3366"/>
                </a:solidFill>
                <a:latin typeface="Calibri"/>
                <a:cs typeface="+mn-cs"/>
              </a:rPr>
              <a:t>Artículo 2º</a:t>
            </a:r>
            <a:r>
              <a:rPr lang="es-ES" dirty="0">
                <a:solidFill>
                  <a:srgbClr val="003366"/>
                </a:solidFill>
                <a:latin typeface="Calibri"/>
                <a:cs typeface="+mn-cs"/>
              </a:rPr>
              <a:t> 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3366"/>
                </a:solidFill>
                <a:latin typeface="Calibri"/>
              </a:rPr>
              <a:t>Concepto de obra de construcción;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11273" name="Picture 2" descr="E:\VER pen drive CONVENIO 36-15_RES 1642_AÑO 2016\Obelisco  construc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397250"/>
            <a:ext cx="36766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41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85850" y="785813"/>
            <a:ext cx="7272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3200" b="1" u="sng" dirty="0">
                <a:solidFill>
                  <a:srgbClr val="003366"/>
                </a:solidFill>
                <a:latin typeface="+mj-lt"/>
              </a:rPr>
              <a:t>Decreto 911/96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020763" y="1528763"/>
            <a:ext cx="7358062" cy="43100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latin typeface="+mj-lt"/>
                <a:cs typeface="+mn-cs"/>
              </a:rPr>
              <a:t>Los principales temas que abarca en sus capítulos son los siguientes</a:t>
            </a:r>
            <a:r>
              <a:rPr lang="es-ES" b="1" u="sng" dirty="0">
                <a:latin typeface="+mj-lt"/>
                <a:cs typeface="+mn-cs"/>
              </a:rPr>
              <a:t>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j-lt"/>
              <a:cs typeface="+mn-cs"/>
            </a:endParaRP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Disposiciones Generales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Prestaciones de Medicina y de Higiene y Seguridad en el Trabajo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Legajo Técnico de Higiene y Seguridad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Servicios  de Infraestructura de Obra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Normas Generales aplicables en Obra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Normas Higiénico - Ambientales en Obra 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Normas de Prevención en las distintas etapas de Obra</a:t>
            </a:r>
          </a:p>
          <a:p>
            <a:pPr marL="342900" indent="-342900" eaLnBrk="0" fontAlgn="auto" hangingPunct="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+mj-lt"/>
                <a:cs typeface="+mn-cs"/>
              </a:rPr>
              <a:t>Normas de Prevención en las Instalaciones y Equipos de Obra</a:t>
            </a:r>
          </a:p>
          <a:p>
            <a:pPr eaLnBrk="0" fontAlgn="auto" hangingPunct="0">
              <a:spcBef>
                <a:spcPts val="1200"/>
              </a:spcBef>
              <a:spcAft>
                <a:spcPts val="0"/>
              </a:spcAft>
              <a:defRPr/>
            </a:pPr>
            <a:endParaRPr lang="es-ES" sz="1400" b="1" dirty="0">
              <a:latin typeface="+mj-lt"/>
              <a:cs typeface="+mn-cs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63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37151" y="1055821"/>
            <a:ext cx="3736181" cy="1323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Decreto 911/96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Reglamento Gral. de Hig. y Seg.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Industria de la Construcción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14589" y="1340768"/>
            <a:ext cx="3786188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Programas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Seguridad e Higiene</a:t>
            </a:r>
          </a:p>
        </p:txBody>
      </p:sp>
      <p:cxnSp>
        <p:nvCxnSpPr>
          <p:cNvPr id="14" name="13 Conector recto de flecha"/>
          <p:cNvCxnSpPr>
            <a:stCxn id="10" idx="3"/>
            <a:endCxn id="11" idx="1"/>
          </p:cNvCxnSpPr>
          <p:nvPr/>
        </p:nvCxnSpPr>
        <p:spPr>
          <a:xfrm flipV="1">
            <a:off x="4273332" y="1694781"/>
            <a:ext cx="341257" cy="22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5780088" y="2824163"/>
            <a:ext cx="2624137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Res. SRT 319/99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5770563" y="3625850"/>
            <a:ext cx="2587625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Res. SRT 35/98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778500" y="4441825"/>
            <a:ext cx="2579688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Res. SRT 51/97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12775" y="2516188"/>
            <a:ext cx="2582863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Res. SRT 231/96</a:t>
            </a:r>
          </a:p>
        </p:txBody>
      </p:sp>
      <p:cxnSp>
        <p:nvCxnSpPr>
          <p:cNvPr id="24" name="23 Conector angular"/>
          <p:cNvCxnSpPr>
            <a:endCxn id="20" idx="1"/>
          </p:cNvCxnSpPr>
          <p:nvPr/>
        </p:nvCxnSpPr>
        <p:spPr>
          <a:xfrm>
            <a:off x="4876800" y="3086100"/>
            <a:ext cx="893763" cy="7397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angular"/>
          <p:cNvCxnSpPr>
            <a:endCxn id="22" idx="1"/>
          </p:cNvCxnSpPr>
          <p:nvPr/>
        </p:nvCxnSpPr>
        <p:spPr>
          <a:xfrm rot="16200000" flipH="1">
            <a:off x="5179219" y="4042569"/>
            <a:ext cx="754062" cy="4445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angular"/>
          <p:cNvCxnSpPr/>
          <p:nvPr/>
        </p:nvCxnSpPr>
        <p:spPr>
          <a:xfrm rot="16200000" flipH="1">
            <a:off x="4833144" y="2148681"/>
            <a:ext cx="981075" cy="893763"/>
          </a:xfrm>
          <a:prstGeom prst="bentConnector3">
            <a:avLst>
              <a:gd name="adj1" fmla="val 10006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1905000" y="2222500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CuadroTexto"/>
          <p:cNvSpPr txBox="1"/>
          <p:nvPr/>
        </p:nvSpPr>
        <p:spPr>
          <a:xfrm>
            <a:off x="1546225" y="3429000"/>
            <a:ext cx="2813050" cy="646113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dirty="0">
                <a:latin typeface="+mj-lt"/>
                <a:cs typeface="+mn-cs"/>
              </a:rPr>
              <a:t>Condiciones básicas de Hig. y Seg.  que se deben cumplir en una obra desde el inicio</a:t>
            </a:r>
          </a:p>
        </p:txBody>
      </p:sp>
      <p:sp>
        <p:nvSpPr>
          <p:cNvPr id="57" name="56 CuadroTexto"/>
          <p:cNvSpPr txBox="1"/>
          <p:nvPr/>
        </p:nvSpPr>
        <p:spPr>
          <a:xfrm>
            <a:off x="1546225" y="4441825"/>
            <a:ext cx="1306513" cy="1200150"/>
          </a:xfrm>
          <a:prstGeom prst="rect">
            <a:avLst/>
          </a:prstGeom>
          <a:solidFill>
            <a:srgbClr val="B3DE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b="1" dirty="0">
                <a:latin typeface="+mj-lt"/>
                <a:cs typeface="+mn-cs"/>
              </a:rPr>
              <a:t>Nº Operarios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1-15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16-50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51-100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11-150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151 o más</a:t>
            </a:r>
            <a:endParaRPr lang="es-ES" sz="1200" dirty="0">
              <a:latin typeface="+mj-lt"/>
              <a:cs typeface="+mn-cs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2843213" y="4441825"/>
            <a:ext cx="1863725" cy="1200150"/>
          </a:xfrm>
          <a:prstGeom prst="rect">
            <a:avLst/>
          </a:prstGeom>
          <a:solidFill>
            <a:srgbClr val="B3DE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b="1" dirty="0">
                <a:latin typeface="+mj-lt"/>
                <a:cs typeface="+mn-cs"/>
              </a:rPr>
              <a:t>Hs Prof. Semanales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de 3 a 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de 5 a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de 10 a 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de 15 a 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200" dirty="0">
                <a:latin typeface="+mj-lt"/>
                <a:cs typeface="+mn-cs"/>
              </a:rPr>
              <a:t>30 o más</a:t>
            </a:r>
            <a:endParaRPr lang="es-ES" sz="1200" dirty="0">
              <a:latin typeface="+mj-lt"/>
              <a:cs typeface="+mn-cs"/>
            </a:endParaRPr>
          </a:p>
        </p:txBody>
      </p:sp>
      <p:cxnSp>
        <p:nvCxnSpPr>
          <p:cNvPr id="76" name="75 Conector angular"/>
          <p:cNvCxnSpPr/>
          <p:nvPr/>
        </p:nvCxnSpPr>
        <p:spPr>
          <a:xfrm rot="16200000" flipH="1">
            <a:off x="948531" y="3364707"/>
            <a:ext cx="738188" cy="457200"/>
          </a:xfrm>
          <a:prstGeom prst="bentConnector3">
            <a:avLst>
              <a:gd name="adj1" fmla="val 9990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angular"/>
          <p:cNvCxnSpPr>
            <a:endCxn id="57" idx="1"/>
          </p:cNvCxnSpPr>
          <p:nvPr/>
        </p:nvCxnSpPr>
        <p:spPr>
          <a:xfrm rot="16200000" flipH="1">
            <a:off x="713581" y="4209257"/>
            <a:ext cx="1208087" cy="4572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82 CuadroTexto"/>
          <p:cNvSpPr txBox="1"/>
          <p:nvPr/>
        </p:nvSpPr>
        <p:spPr>
          <a:xfrm>
            <a:off x="1563688" y="5745163"/>
            <a:ext cx="2813050" cy="339725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Legajo Técnico</a:t>
            </a:r>
          </a:p>
        </p:txBody>
      </p:sp>
      <p:cxnSp>
        <p:nvCxnSpPr>
          <p:cNvPr id="85" name="84 Conector angular"/>
          <p:cNvCxnSpPr>
            <a:endCxn id="83" idx="1"/>
          </p:cNvCxnSpPr>
          <p:nvPr/>
        </p:nvCxnSpPr>
        <p:spPr>
          <a:xfrm rot="16200000" flipH="1">
            <a:off x="897732" y="5249068"/>
            <a:ext cx="857250" cy="4746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70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</a:t>
            </a:r>
            <a:r>
              <a:rPr lang="es-AR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3076"/>
          <p:cNvSpPr>
            <a:spLocks noChangeArrowheads="1"/>
          </p:cNvSpPr>
          <p:nvPr/>
        </p:nvSpPr>
        <p:spPr bwMode="auto">
          <a:xfrm>
            <a:off x="971550" y="2141538"/>
            <a:ext cx="4076700" cy="8636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Resolución </a:t>
            </a:r>
            <a:r>
              <a:rPr 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SICyM</a:t>
            </a: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896/99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" sz="1600" b="1" dirty="0">
                <a:latin typeface="+mj-lt"/>
                <a:cs typeface="+mn-cs"/>
              </a:rPr>
              <a:t>Secretaría de Industria, Comercio y Minería</a:t>
            </a:r>
            <a:endParaRPr lang="es-AR" sz="1400" b="1" dirty="0">
              <a:latin typeface="+mj-lt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AR" sz="2400" b="1" dirty="0">
              <a:solidFill>
                <a:srgbClr val="003366"/>
              </a:solidFill>
              <a:latin typeface="+mn-lt"/>
              <a:cs typeface="+mn-cs"/>
            </a:endParaRP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2105546"/>
            <a:ext cx="2225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26 Rectángulo"/>
          <p:cNvSpPr>
            <a:spLocks noChangeArrowheads="1"/>
          </p:cNvSpPr>
          <p:nvPr/>
        </p:nvSpPr>
        <p:spPr bwMode="auto">
          <a:xfrm>
            <a:off x="971550" y="4659313"/>
            <a:ext cx="7386638" cy="1016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schemeClr val="tx1"/>
                </a:solidFill>
                <a:latin typeface="+mj-lt"/>
              </a:rPr>
              <a:t>Los productos mencionados deben exhibir en un lugar visible, grabado o aplicado en forma indeleble el </a:t>
            </a:r>
            <a:r>
              <a:rPr lang="es-ES" sz="2000" b="1" dirty="0">
                <a:solidFill>
                  <a:schemeClr val="tx1"/>
                </a:solidFill>
                <a:latin typeface="+mj-lt"/>
              </a:rPr>
              <a:t>Sello “S”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junto al del organismo certificador (IRAM o UL).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00125" y="596901"/>
            <a:ext cx="73580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3200" b="1" u="sng" dirty="0">
                <a:solidFill>
                  <a:srgbClr val="003366"/>
                </a:solidFill>
                <a:latin typeface="+mj-lt"/>
              </a:rPr>
              <a:t>Elementos de Protección Personal </a:t>
            </a:r>
            <a:r>
              <a:rPr lang="es-ES_tradnl" sz="3200" b="1" dirty="0">
                <a:solidFill>
                  <a:srgbClr val="003366"/>
                </a:solidFill>
                <a:latin typeface="+mj-lt"/>
              </a:rPr>
              <a:t>(EPP)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2400" b="1" dirty="0">
                <a:solidFill>
                  <a:srgbClr val="003366"/>
                </a:solidFill>
                <a:latin typeface="+mj-lt"/>
              </a:rPr>
              <a:t>Seguridad en los productos</a:t>
            </a:r>
            <a:endParaRPr lang="es-ES_tradnl" sz="2000" b="1" dirty="0">
              <a:latin typeface="+mj-lt"/>
            </a:endParaRPr>
          </a:p>
        </p:txBody>
      </p:sp>
      <p:sp>
        <p:nvSpPr>
          <p:cNvPr id="11" name="Rectangle 3076"/>
          <p:cNvSpPr>
            <a:spLocks noChangeArrowheads="1"/>
          </p:cNvSpPr>
          <p:nvPr/>
        </p:nvSpPr>
        <p:spPr bwMode="auto">
          <a:xfrm>
            <a:off x="942975" y="3645024"/>
            <a:ext cx="4105275" cy="863600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Certificación Obligatoria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AR" sz="2000" b="1" dirty="0">
                <a:latin typeface="+mj-lt"/>
                <a:cs typeface="+mn-cs"/>
              </a:rPr>
              <a:t>de los EPP</a:t>
            </a:r>
            <a:endParaRPr lang="es-AR" sz="1100" b="1" dirty="0">
              <a:latin typeface="+mj-lt"/>
              <a:cs typeface="+mn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AR" sz="2400" b="1" dirty="0">
              <a:solidFill>
                <a:srgbClr val="003366"/>
              </a:solidFill>
              <a:latin typeface="+mn-lt"/>
              <a:cs typeface="+mn-cs"/>
            </a:endParaRPr>
          </a:p>
        </p:txBody>
      </p:sp>
      <p:pic>
        <p:nvPicPr>
          <p:cNvPr id="12" name="Imagen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6354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" descr="RESOLUCIÓN 896-99 - CERTIFICACIÓN OBLIGATORIA de EPP"/>
          <p:cNvSpPr>
            <a:spLocks noChangeAspect="1" noChangeArrowheads="1"/>
          </p:cNvSpPr>
          <p:nvPr/>
        </p:nvSpPr>
        <p:spPr bwMode="auto">
          <a:xfrm>
            <a:off x="0" y="-152400"/>
            <a:ext cx="56673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AR" altLang="es-AR"/>
          </a:p>
        </p:txBody>
      </p:sp>
      <p:sp>
        <p:nvSpPr>
          <p:cNvPr id="15366" name="AutoShape 4" descr="http://www.cophisema.org.ar/Images/resolucion-896_clip_image002.jpg"/>
          <p:cNvSpPr>
            <a:spLocks noChangeAspect="1" noChangeArrowheads="1"/>
          </p:cNvSpPr>
          <p:nvPr/>
        </p:nvSpPr>
        <p:spPr bwMode="auto">
          <a:xfrm>
            <a:off x="0" y="-152400"/>
            <a:ext cx="28289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AR" altLang="es-AR"/>
          </a:p>
        </p:txBody>
      </p:sp>
      <p:sp>
        <p:nvSpPr>
          <p:cNvPr id="10248" name="8 Rectángulo"/>
          <p:cNvSpPr>
            <a:spLocks noChangeArrowheads="1"/>
          </p:cNvSpPr>
          <p:nvPr/>
        </p:nvSpPr>
        <p:spPr bwMode="auto">
          <a:xfrm>
            <a:off x="2555875" y="5886450"/>
            <a:ext cx="5811838" cy="70802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/>
                </a:solidFill>
                <a:latin typeface="+mj-lt"/>
              </a:rPr>
              <a:t>La provisión de EPP sin Sello “S” se considerará como NO provisión</a:t>
            </a:r>
            <a:r>
              <a:rPr lang="es-ES" sz="2000" u="sng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0249" name="10 Rectángulo"/>
          <p:cNvSpPr>
            <a:spLocks noChangeArrowheads="1"/>
          </p:cNvSpPr>
          <p:nvPr/>
        </p:nvSpPr>
        <p:spPr bwMode="auto">
          <a:xfrm>
            <a:off x="1000125" y="1176338"/>
            <a:ext cx="7358063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3366"/>
                </a:solidFill>
                <a:latin typeface="+mj-lt"/>
                <a:cs typeface="+mn-cs"/>
              </a:rPr>
              <a:t>Elementos de Protección Personal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3366"/>
                </a:solidFill>
                <a:latin typeface="+mj-lt"/>
                <a:cs typeface="+mn-cs"/>
              </a:rPr>
              <a:t>Los que actualmente poseen certificación son; </a:t>
            </a:r>
          </a:p>
        </p:txBody>
      </p:sp>
      <p:pic>
        <p:nvPicPr>
          <p:cNvPr id="10250" name="Picture 6"/>
          <p:cNvPicPr>
            <a:picLocks noChangeAspect="1" noChangeArrowheads="1"/>
          </p:cNvPicPr>
          <p:nvPr/>
        </p:nvPicPr>
        <p:blipFill>
          <a:blip r:embed="rId4"/>
          <a:srcRect b="2719"/>
          <a:stretch>
            <a:fillRect/>
          </a:stretch>
        </p:blipFill>
        <p:spPr bwMode="auto">
          <a:xfrm>
            <a:off x="2555875" y="2314575"/>
            <a:ext cx="2012950" cy="155892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125" y="2168525"/>
            <a:ext cx="1793875" cy="17303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6700" y="4246563"/>
            <a:ext cx="1858963" cy="128270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53" name="Picture 9"/>
          <p:cNvPicPr>
            <a:picLocks noChangeAspect="1" noChangeArrowheads="1"/>
          </p:cNvPicPr>
          <p:nvPr/>
        </p:nvPicPr>
        <p:blipFill>
          <a:blip r:embed="rId7"/>
          <a:srcRect l="5669" t="17180" r="1891" b="16034"/>
          <a:stretch>
            <a:fillRect/>
          </a:stretch>
        </p:blipFill>
        <p:spPr bwMode="auto">
          <a:xfrm>
            <a:off x="2362200" y="4875213"/>
            <a:ext cx="1393825" cy="83185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373" name="Picture 5" descr="http://argentina.ul.com/wp-content/uploads/sites/34/2014/06/mark-of-certificat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633788"/>
            <a:ext cx="796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Resultado de imagen para auditivo quant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92550" y="4402138"/>
            <a:ext cx="1038225" cy="103981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 descr="C:\Users\Matías\Desktop\descarga (1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97450" y="4097338"/>
            <a:ext cx="1612900" cy="164941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3" name="Picture 5" descr="C:\Users\Matías\Desktop\10211E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04000" y="2270125"/>
            <a:ext cx="2138363" cy="160337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2" name="Picture 2" descr="E:\Fichas Técnicas Final\Fotos Fichas técnicas\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06638" y="4086225"/>
            <a:ext cx="1504950" cy="78898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4" name="Picture 2" descr="C:\Users\Matías\Desktop\cabezal_bil_vex (1)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1825" y="4237038"/>
            <a:ext cx="1565275" cy="137001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379" name="Picture 2" descr="C:\Users\Matías\Desktop\evoluti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128838"/>
            <a:ext cx="175101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5465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1331913" y="1341438"/>
            <a:ext cx="295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s-MX" altLang="es-AR" sz="20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390" name="Rectangle 3078"/>
          <p:cNvSpPr>
            <a:spLocks noChangeArrowheads="1"/>
          </p:cNvSpPr>
          <p:nvPr/>
        </p:nvSpPr>
        <p:spPr bwMode="auto">
          <a:xfrm>
            <a:off x="2124075" y="2852738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endParaRPr lang="es-AR" altLang="es-AR" sz="2400">
              <a:solidFill>
                <a:srgbClr val="0033CC"/>
              </a:solidFill>
            </a:endParaRPr>
          </a:p>
          <a:p>
            <a:pPr eaLnBrk="0" hangingPunct="0">
              <a:buFont typeface="Arial" pitchFamily="34" charset="0"/>
              <a:buNone/>
            </a:pPr>
            <a:endParaRPr lang="es-AR" altLang="es-AR" sz="2400">
              <a:solidFill>
                <a:srgbClr val="0033CC"/>
              </a:solidFill>
            </a:endParaRPr>
          </a:p>
        </p:txBody>
      </p:sp>
      <p:sp>
        <p:nvSpPr>
          <p:cNvPr id="16391" name="Rectangle 3079"/>
          <p:cNvSpPr>
            <a:spLocks noChangeArrowheads="1"/>
          </p:cNvSpPr>
          <p:nvPr/>
        </p:nvSpPr>
        <p:spPr bwMode="auto">
          <a:xfrm>
            <a:off x="1981200" y="39624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buFont typeface="Arial" pitchFamily="34" charset="0"/>
              <a:buNone/>
            </a:pPr>
            <a:endParaRPr lang="es-AR" altLang="es-AR" sz="2400">
              <a:solidFill>
                <a:srgbClr val="0033CC"/>
              </a:solidFill>
            </a:endParaRPr>
          </a:p>
        </p:txBody>
      </p:sp>
      <p:pic>
        <p:nvPicPr>
          <p:cNvPr id="16392" name="Picture 3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000125" y="852488"/>
            <a:ext cx="7358063" cy="9921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200" b="1" u="sng" dirty="0">
                <a:solidFill>
                  <a:srgbClr val="003366"/>
                </a:solidFill>
                <a:latin typeface="+mj-lt"/>
                <a:cs typeface="+mn-cs"/>
              </a:rPr>
              <a:t>Resolución</a:t>
            </a:r>
            <a:r>
              <a:rPr lang="es-AR" sz="2800" b="1" u="sng" dirty="0">
                <a:solidFill>
                  <a:srgbClr val="003366"/>
                </a:solidFill>
                <a:latin typeface="+mj-lt"/>
                <a:cs typeface="+mn-cs"/>
              </a:rPr>
              <a:t> SRT 299/11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+mj-lt"/>
                <a:cs typeface="+mn-cs"/>
              </a:rPr>
              <a:t>Provisión de EPP confiables a los trabajadores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AR" sz="2400" dirty="0">
              <a:solidFill>
                <a:srgbClr val="003366"/>
              </a:solidFill>
              <a:latin typeface="+mn-lt"/>
              <a:cs typeface="+mn-cs"/>
            </a:endParaRPr>
          </a:p>
        </p:txBody>
      </p:sp>
      <p:pic>
        <p:nvPicPr>
          <p:cNvPr id="16394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349500"/>
            <a:ext cx="77501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 descr="C:\Users\Matías\Desktop\img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5764213"/>
            <a:ext cx="5794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16016" y="5795963"/>
            <a:ext cx="36480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latin typeface="+mj-lt"/>
                <a:cs typeface="+mn-cs"/>
              </a:rPr>
              <a:t>EPP que aún no poseen certificación: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latin typeface="+mj-lt"/>
                <a:cs typeface="+mn-cs"/>
              </a:rPr>
              <a:t>Ropa de Trabajo y Protección Respiratoria</a:t>
            </a:r>
          </a:p>
        </p:txBody>
      </p:sp>
      <p:pic>
        <p:nvPicPr>
          <p:cNvPr id="15" name="Imagen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03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000125" y="1340768"/>
            <a:ext cx="4416425" cy="2393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u="sng" dirty="0">
                <a:latin typeface="+mj-lt"/>
                <a:cs typeface="+mn-cs"/>
              </a:rPr>
              <a:t>Riesgos que protege: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600" u="sng" dirty="0">
              <a:latin typeface="+mj-lt"/>
              <a:cs typeface="+mn-cs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Proyección de partículas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Salpicaduras 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Contacto con sustancias o materiales calientes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Condiciones ambientales de trabajo</a:t>
            </a:r>
            <a:endParaRPr lang="es-ES_tradn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Matías\Desktop\kit-camisa-pantalon-albaniles-mecanicos-cole-tecnico-437901-MLA20439883317_102015-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0925" y="930275"/>
            <a:ext cx="2047875" cy="19304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18" descr="DSC028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538" y="3067050"/>
            <a:ext cx="2406650" cy="320833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CuadroTexto"/>
          <p:cNvSpPr txBox="1"/>
          <p:nvPr/>
        </p:nvSpPr>
        <p:spPr>
          <a:xfrm>
            <a:off x="992188" y="3645024"/>
            <a:ext cx="4424362" cy="220983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u="sng" dirty="0">
                <a:latin typeface="+mj-lt"/>
                <a:cs typeface="+mn-cs"/>
              </a:rPr>
              <a:t>La indumentaria a utilizar será</a:t>
            </a:r>
            <a:r>
              <a:rPr lang="es-ES_tradnl" sz="1600" b="1" dirty="0">
                <a:latin typeface="+mj-lt"/>
                <a:cs typeface="+mn-cs"/>
              </a:rPr>
              <a:t>:</a:t>
            </a:r>
            <a:endParaRPr lang="es-ES_tradnl" sz="1600" dirty="0">
              <a:latin typeface="+mj-lt"/>
              <a:cs typeface="+mn-cs"/>
            </a:endParaRP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 tela flexible, de fácil limpieza , desinfección y adecuada a las condiciones del puesto de trabajo.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 ajustara al cuerpo sin perjuicio de su comodidad y facilidad de movimientos.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Las mangas serán largas y se ajustaran adecuadamente.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411760" y="620688"/>
            <a:ext cx="3719165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Ropa de Trabajo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15" name="Imagen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5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3"/>
          <p:cNvSpPr txBox="1">
            <a:spLocks noChangeArrowheads="1"/>
          </p:cNvSpPr>
          <p:nvPr/>
        </p:nvSpPr>
        <p:spPr bwMode="auto">
          <a:xfrm>
            <a:off x="2987675" y="3733800"/>
            <a:ext cx="5399088" cy="2584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Capacidad de amortiguación de los choques.</a:t>
            </a:r>
          </a:p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Resistencia al impacto en caída libre. </a:t>
            </a:r>
          </a:p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Resistencia a las proyecciones de objetos a velocidad. </a:t>
            </a:r>
          </a:p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Grado de aislamiento eléctrico. </a:t>
            </a:r>
          </a:p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Resistencia a la perforación. </a:t>
            </a:r>
          </a:p>
          <a:p>
            <a:pPr>
              <a:buFont typeface="Arial" pitchFamily="34" charset="0"/>
              <a:buChar char="•"/>
            </a:pPr>
            <a:r>
              <a:rPr lang="es-AR" altLang="es-AR" b="1">
                <a:latin typeface="Arial" pitchFamily="34" charset="0"/>
              </a:rPr>
              <a:t>Mantenimiento de las funciones de protección a bajas y altas temperaturas.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2917" r="13168"/>
          <a:stretch>
            <a:fillRect/>
          </a:stretch>
        </p:blipFill>
        <p:spPr bwMode="auto">
          <a:xfrm>
            <a:off x="1004888" y="1671638"/>
            <a:ext cx="14906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00125" y="931863"/>
            <a:ext cx="5253038" cy="7397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Protección de la Cabeza </a:t>
            </a:r>
            <a:r>
              <a:rPr lang="es-ES_tradnl" sz="2800" b="1" dirty="0">
                <a:solidFill>
                  <a:srgbClr val="003366"/>
                </a:solidFill>
                <a:latin typeface="Calibri"/>
              </a:rPr>
              <a:t>(Casco)</a:t>
            </a:r>
            <a:endParaRPr lang="es-ES_tradnl" sz="2400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95550" y="1671638"/>
            <a:ext cx="375761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s-AR" sz="1600" b="1" dirty="0">
              <a:solidFill>
                <a:srgbClr val="003366"/>
              </a:solidFill>
              <a:latin typeface="+mj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600" b="1" dirty="0">
                <a:latin typeface="+mj-lt"/>
                <a:cs typeface="+mn-cs"/>
              </a:rPr>
              <a:t>Certificado Sello «S»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600" b="1" dirty="0">
                <a:latin typeface="+mj-lt"/>
                <a:cs typeface="+mn-cs"/>
              </a:rPr>
              <a:t>Tipo y clase</a:t>
            </a:r>
            <a:r>
              <a:rPr lang="es-AR" sz="1600" dirty="0">
                <a:latin typeface="+mj-lt"/>
                <a:cs typeface="+mn-cs"/>
              </a:rPr>
              <a:t>.                                   (Cascos clase B hasta 13200 V)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600" b="1" dirty="0">
                <a:latin typeface="+mj-lt"/>
                <a:cs typeface="+mn-cs"/>
              </a:rPr>
              <a:t>Fabricante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600" b="1" dirty="0">
                <a:latin typeface="+mj-lt"/>
                <a:cs typeface="+mn-cs"/>
              </a:rPr>
              <a:t>Mes y año de fabricación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600" b="1" dirty="0">
                <a:latin typeface="+mj-lt"/>
                <a:cs typeface="+mn-cs"/>
              </a:rPr>
              <a:t>Rango de regulación</a:t>
            </a:r>
          </a:p>
        </p:txBody>
      </p:sp>
      <p:pic>
        <p:nvPicPr>
          <p:cNvPr id="2052" name="Picture 4" descr="marcacion-casco-d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1588" y="931863"/>
            <a:ext cx="2035175" cy="28019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4 CuadroTexto"/>
          <p:cNvSpPr txBox="1"/>
          <p:nvPr/>
        </p:nvSpPr>
        <p:spPr>
          <a:xfrm>
            <a:off x="2494840" y="3733338"/>
            <a:ext cx="492443" cy="2586937"/>
          </a:xfrm>
          <a:prstGeom prst="rect">
            <a:avLst/>
          </a:prstGeom>
          <a:solidFill>
            <a:srgbClr val="B3DEFF"/>
          </a:solidFill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u="sng" dirty="0">
                <a:latin typeface="+mj-lt"/>
                <a:cs typeface="+mn-cs"/>
              </a:rPr>
              <a:t>Deben contar con;</a:t>
            </a:r>
          </a:p>
        </p:txBody>
      </p:sp>
      <p:pic>
        <p:nvPicPr>
          <p:cNvPr id="18443" name="Picture 6" descr="http://www.funcionalweb.com/sites/all/themes/maincalnewtheme/gfx/layout/IRAM3610_CERTIFICACION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78000"/>
            <a:ext cx="10207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http://argentina.ul.com/wp-content/uploads/sites/34/2014/06/mark-of-certifica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2782888"/>
            <a:ext cx="10096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29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</a:t>
            </a:r>
            <a:r>
              <a:rPr lang="es-AR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981075" y="1768475"/>
            <a:ext cx="5319713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Insertores Reutilizables</a:t>
            </a:r>
            <a:endParaRPr lang="es-E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insertan dentro del conducto auditivo externo.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Nivel de atenuación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Cobertores o de Copa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Cubren todo el pabellón de oído y a zona ósea.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Nivel de atenuación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Desechables </a:t>
            </a:r>
            <a:endParaRPr lang="es-E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Duran solo una jornada de trabajo luego de usarlos se tiran.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Nivel de atenuación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641850"/>
            <a:ext cx="1751012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947838" y="692696"/>
            <a:ext cx="4424362" cy="6731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Protección Auditiva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19464" name="Picture 5" descr="http://argentina.ul.com/wp-content/uploads/sites/34/2014/06/mark-of-certific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37238"/>
            <a:ext cx="12382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 descr="http://www.funcionalweb.com/sites/all/themes/maincalnewtheme/gfx/layout/IRAM3610_CERTIFICACION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5942013"/>
            <a:ext cx="1238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6" descr="Resultado de imagen para auditivo quant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1001713"/>
            <a:ext cx="1771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C:\Users\Matías\Desktop\descarga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773363"/>
            <a:ext cx="17684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84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695450"/>
            <a:ext cx="256857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717675"/>
            <a:ext cx="25622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0400" y="3614738"/>
            <a:ext cx="2578100" cy="33813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latin typeface="+mj-lt"/>
                <a:cs typeface="+mn-cs"/>
              </a:rPr>
              <a:t>Grúa 90/100 </a:t>
            </a:r>
            <a:r>
              <a:rPr lang="es-ES_tradnl" sz="1600" b="1" dirty="0" err="1">
                <a:latin typeface="+mj-lt"/>
                <a:cs typeface="+mn-cs"/>
              </a:rPr>
              <a:t>db</a:t>
            </a:r>
            <a:endParaRPr lang="es-ES_tradnl" sz="1600" b="1" dirty="0">
              <a:latin typeface="+mj-lt"/>
              <a:cs typeface="+mn-cs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400" y="3952875"/>
            <a:ext cx="2570163" cy="178593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48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952875"/>
            <a:ext cx="1358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717675"/>
            <a:ext cx="217805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9"/>
          <a:srcRect l="7146" b="5822"/>
          <a:stretch/>
        </p:blipFill>
        <p:spPr bwMode="auto">
          <a:xfrm>
            <a:off x="5737225" y="3952875"/>
            <a:ext cx="2562225" cy="17811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2" name="21 Rectángulo"/>
          <p:cNvSpPr/>
          <p:nvPr/>
        </p:nvSpPr>
        <p:spPr>
          <a:xfrm>
            <a:off x="3222625" y="3614738"/>
            <a:ext cx="2530475" cy="338137"/>
          </a:xfrm>
          <a:prstGeom prst="rect">
            <a:avLst/>
          </a:prstGeom>
          <a:solidFill>
            <a:srgbClr val="B3DE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solidFill>
                  <a:schemeClr val="tx1"/>
                </a:solidFill>
                <a:latin typeface="+mj-lt"/>
              </a:rPr>
              <a:t>Sierra</a:t>
            </a:r>
            <a:r>
              <a:rPr lang="es-ES_tradnl" sz="1600" b="1" dirty="0">
                <a:solidFill>
                  <a:schemeClr val="tx1"/>
                </a:solidFill>
                <a:latin typeface="Humnst777 Blk BT" pitchFamily="34" charset="0"/>
              </a:rPr>
              <a:t> </a:t>
            </a:r>
            <a:r>
              <a:rPr lang="es-ES_tradnl" sz="1600" b="1" dirty="0">
                <a:solidFill>
                  <a:schemeClr val="tx1"/>
                </a:solidFill>
                <a:latin typeface="+mj-lt"/>
              </a:rPr>
              <a:t>Circular 110 </a:t>
            </a:r>
            <a:r>
              <a:rPr lang="es-ES_tradnl" sz="1600" b="1" dirty="0" err="1">
                <a:solidFill>
                  <a:schemeClr val="tx1"/>
                </a:solidFill>
                <a:latin typeface="+mj-lt"/>
              </a:rPr>
              <a:t>db</a:t>
            </a:r>
            <a:endParaRPr lang="es-ES_tradnl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753100" y="3614738"/>
            <a:ext cx="2562225" cy="33813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latin typeface="+mj-lt"/>
                <a:cs typeface="+mn-cs"/>
              </a:rPr>
              <a:t>Retroexcavadora 90 </a:t>
            </a:r>
            <a:r>
              <a:rPr lang="es-ES_tradnl" sz="1600" b="1" dirty="0" err="1">
                <a:latin typeface="+mj-lt"/>
                <a:cs typeface="+mn-cs"/>
              </a:rPr>
              <a:t>db</a:t>
            </a:r>
            <a:endParaRPr lang="es-ES_tradnl" sz="1600" b="1" dirty="0">
              <a:latin typeface="+mj-lt"/>
              <a:cs typeface="+mn-cs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66750" y="5738813"/>
            <a:ext cx="2578100" cy="33813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latin typeface="+mj-lt"/>
                <a:cs typeface="+mn-cs"/>
              </a:rPr>
              <a:t>Aplanadora 95 </a:t>
            </a:r>
            <a:r>
              <a:rPr lang="es-ES_tradnl" sz="1600" b="1" dirty="0" err="1">
                <a:latin typeface="+mj-lt"/>
                <a:cs typeface="+mn-cs"/>
              </a:rPr>
              <a:t>db</a:t>
            </a:r>
            <a:endParaRPr lang="es-ES_tradnl" sz="1600" b="1" dirty="0">
              <a:latin typeface="+mj-lt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737225" y="5738813"/>
            <a:ext cx="2593975" cy="33813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latin typeface="+mj-lt"/>
                <a:cs typeface="+mn-cs"/>
              </a:rPr>
              <a:t>Taladro 90/100 </a:t>
            </a:r>
            <a:r>
              <a:rPr lang="es-ES_tradnl" sz="1600" b="1" dirty="0" err="1">
                <a:latin typeface="+mj-lt"/>
                <a:cs typeface="+mn-cs"/>
              </a:rPr>
              <a:t>db</a:t>
            </a:r>
            <a:endParaRPr lang="es-ES_tradnl" sz="1600" b="1" dirty="0">
              <a:latin typeface="+mj-lt"/>
              <a:cs typeface="+mn-cs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233738" y="5738813"/>
            <a:ext cx="2513012" cy="33813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ES_tradnl" sz="1600" b="1" dirty="0">
                <a:latin typeface="+mj-lt"/>
                <a:cs typeface="+mn-cs"/>
              </a:rPr>
              <a:t>Martillo Neumático 110 </a:t>
            </a:r>
            <a:r>
              <a:rPr lang="es-ES_tradnl" sz="1600" b="1" dirty="0" err="1">
                <a:latin typeface="+mj-lt"/>
                <a:cs typeface="+mn-cs"/>
              </a:rPr>
              <a:t>db</a:t>
            </a:r>
            <a:endParaRPr lang="es-ES_tradnl" sz="1600" b="1" dirty="0">
              <a:latin typeface="+mj-lt"/>
              <a:cs typeface="+mn-cs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281238" y="931863"/>
            <a:ext cx="4424362" cy="67151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Niveles Sonoros (</a:t>
            </a:r>
            <a:r>
              <a:rPr lang="es-ES_tradnl" sz="2800" b="1" u="sng" dirty="0" err="1">
                <a:solidFill>
                  <a:srgbClr val="003366"/>
                </a:solidFill>
                <a:latin typeface="Calibri"/>
              </a:rPr>
              <a:t>db</a:t>
            </a: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)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23" name="Imagen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63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8 Rectángulo"/>
          <p:cNvSpPr>
            <a:spLocks noChangeArrowheads="1"/>
          </p:cNvSpPr>
          <p:nvPr/>
        </p:nvSpPr>
        <p:spPr bwMode="auto">
          <a:xfrm>
            <a:off x="827088" y="931863"/>
            <a:ext cx="753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AR" sz="2800" b="1" u="sng">
                <a:solidFill>
                  <a:srgbClr val="003366"/>
                </a:solidFill>
              </a:rPr>
              <a:t>Concepto de Salud y Seguridad en el Trabajo</a:t>
            </a:r>
            <a:r>
              <a:rPr lang="es-ES_tradnl" altLang="es-AR" sz="2800" u="sng">
                <a:solidFill>
                  <a:srgbClr val="003366"/>
                </a:solidFill>
              </a:rPr>
              <a:t>   </a:t>
            </a:r>
          </a:p>
          <a:p>
            <a:pPr algn="ctr"/>
            <a:endParaRPr lang="es-ES_tradnl" altLang="es-AR" sz="1200" b="1">
              <a:solidFill>
                <a:srgbClr val="003366"/>
              </a:solidFill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4409885" y="1772816"/>
          <a:ext cx="4308696" cy="209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79463" y="1773238"/>
            <a:ext cx="3389312" cy="2062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SALUD</a:t>
            </a:r>
            <a:endParaRPr lang="es-ES_tradnl" sz="2000" u="sng" dirty="0">
              <a:solidFill>
                <a:srgbClr val="003366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3366"/>
                </a:solidFill>
                <a:latin typeface="Calibri"/>
              </a:rPr>
              <a:t>Es un estado completo de bienestar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3366"/>
                </a:solidFill>
                <a:latin typeface="Calibri"/>
              </a:rPr>
              <a:t>Físico, Mental y Social</a:t>
            </a:r>
            <a:r>
              <a:rPr lang="es-ES" sz="1600" dirty="0">
                <a:solidFill>
                  <a:srgbClr val="003366"/>
                </a:solidFill>
                <a:latin typeface="Calibri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3366"/>
                </a:solidFill>
                <a:latin typeface="Calibri"/>
              </a:rPr>
              <a:t>y no solamente la ausencia de afecciones o enfermedades</a:t>
            </a:r>
            <a:r>
              <a:rPr lang="es-ES" sz="2000" dirty="0">
                <a:solidFill>
                  <a:srgbClr val="003366"/>
                </a:solidFill>
                <a:latin typeface="Calibri"/>
              </a:rPr>
              <a:t>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solidFill>
                <a:srgbClr val="003366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rgbClr val="003366"/>
                </a:solidFill>
                <a:latin typeface="Calibri"/>
                <a:cs typeface="+mn-cs"/>
              </a:rPr>
              <a:t>Preámbulo de la Constitución de la OMS 1946.</a:t>
            </a:r>
            <a:endParaRPr lang="es-ES" sz="1200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79463" y="4618038"/>
            <a:ext cx="7578725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srgbClr val="003366"/>
                </a:solidFill>
                <a:latin typeface="Calibri"/>
                <a:cs typeface="+mn-cs"/>
              </a:rPr>
              <a:t>La salud es uno de los derechos fundamentales de todo ser humano, cualquiera sea su raza, religión, ideología política y condición social. </a:t>
            </a:r>
            <a:endParaRPr lang="es-ES" sz="2000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13" name="Imagen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5 Rectángulo"/>
          <p:cNvSpPr>
            <a:spLocks noChangeArrowheads="1"/>
          </p:cNvSpPr>
          <p:nvPr/>
        </p:nvSpPr>
        <p:spPr bwMode="auto">
          <a:xfrm>
            <a:off x="1000125" y="1831975"/>
            <a:ext cx="4416425" cy="38164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b="1" dirty="0">
                <a:latin typeface="+mj-lt"/>
                <a:cs typeface="Arial" charset="0"/>
              </a:rPr>
              <a:t> 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Proyección de Partículas Incandescentes 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Penetración de Polvos.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Salpicaduras de Metales en Fusión o Líquidos a elevada temperatura.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Salpicaduras de agresores Químicos.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Penetración de Vapores, Gases, Humos.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Exposición a corriente de Aire.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Luz reflejada o deslumbramientos .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Exposición a Radiaciones luminosas de moderada y gran intensidad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 l="5669" t="17180" r="1891" b="16034"/>
          <a:stretch>
            <a:fillRect/>
          </a:stretch>
        </p:blipFill>
        <p:spPr bwMode="auto">
          <a:xfrm>
            <a:off x="6313488" y="5191125"/>
            <a:ext cx="2054225" cy="122396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7013" y="750888"/>
            <a:ext cx="1554162" cy="170656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4" name="Picture 2" descr="E:\Fichas Técnicas Final\Fotos Fichas técnicas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4438" y="3986213"/>
            <a:ext cx="2071687" cy="108585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11 Rectángulo"/>
          <p:cNvSpPr/>
          <p:nvPr/>
        </p:nvSpPr>
        <p:spPr>
          <a:xfrm>
            <a:off x="992188" y="931863"/>
            <a:ext cx="4424362" cy="6731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Protección Ocular/Facial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21514" name="Picture 5" descr="http://argentina.ul.com/wp-content/uploads/sites/34/2014/06/mark-of-certifica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32425"/>
            <a:ext cx="12382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http://www.funcionalweb.com/sites/all/themes/maincalnewtheme/gfx/layout/IRAM3610_CERTIFICACION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54563"/>
            <a:ext cx="1238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" descr="C:\Users\Matías\Desktop\cabezal_bil_vex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384425"/>
            <a:ext cx="1720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66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</a:t>
            </a:r>
            <a:r>
              <a:rPr lang="es-AR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35"/>
          <p:cNvSpPr>
            <a:spLocks noChangeArrowheads="1"/>
          </p:cNvSpPr>
          <p:nvPr/>
        </p:nvSpPr>
        <p:spPr bwMode="auto">
          <a:xfrm>
            <a:off x="827088" y="2029093"/>
            <a:ext cx="5422900" cy="378565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lvl="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La elección del respirador apropiado dependerá de:</a:t>
            </a:r>
          </a:p>
          <a:p>
            <a:pPr marL="177800" lvl="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Naturaleza de la Operación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o del proceso peligroso.</a:t>
            </a: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Clase del Peligro respiratorio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(incluye propiedades físicas y químicas, efectos psicológicos sobre el organismo, etc.)</a:t>
            </a: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Ubicación del área de peligro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con respecto a aquellas aéreas que tengan aire respirable</a:t>
            </a: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Período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durante el cual será necesario contar con protección respiratoria </a:t>
            </a: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Actividades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 los operarios en el área de peligro</a:t>
            </a:r>
          </a:p>
          <a:p>
            <a:pPr marL="463550" lvl="1" indent="-28575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Funcionamiento y Características Físicas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 los distintos tipos de respiradores.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3922" t="3133" r="5489" b="3133"/>
          <a:stretch>
            <a:fillRect/>
          </a:stretch>
        </p:blipFill>
        <p:spPr bwMode="auto">
          <a:xfrm>
            <a:off x="6249988" y="2700338"/>
            <a:ext cx="2108200" cy="163830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 l="21947" t="9332" r="23164" b="4666"/>
          <a:stretch>
            <a:fillRect/>
          </a:stretch>
        </p:blipFill>
        <p:spPr bwMode="auto">
          <a:xfrm>
            <a:off x="6249988" y="950913"/>
            <a:ext cx="2108200" cy="172561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1141" descr="respirador mascara comple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4356100"/>
            <a:ext cx="1720850" cy="194945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9 Rectángulo"/>
          <p:cNvSpPr/>
          <p:nvPr/>
        </p:nvSpPr>
        <p:spPr>
          <a:xfrm>
            <a:off x="992188" y="931863"/>
            <a:ext cx="4424362" cy="6731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Protección Respiratoria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80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3101975"/>
            <a:ext cx="1158875" cy="11588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5"/>
          <a:srcRect l="4724" t="7088" r="4724" b="9448"/>
          <a:stretch>
            <a:fillRect/>
          </a:stretch>
        </p:blipFill>
        <p:spPr bwMode="auto">
          <a:xfrm>
            <a:off x="184150" y="1987550"/>
            <a:ext cx="1317625" cy="80962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1935163"/>
            <a:ext cx="917575" cy="96678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11 Rectángulo"/>
          <p:cNvSpPr/>
          <p:nvPr/>
        </p:nvSpPr>
        <p:spPr>
          <a:xfrm>
            <a:off x="992188" y="931863"/>
            <a:ext cx="4424362" cy="6731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800" b="1" u="sng" dirty="0">
                <a:solidFill>
                  <a:srgbClr val="003366"/>
                </a:solidFill>
                <a:latin typeface="Calibri"/>
              </a:rPr>
              <a:t>Guantes</a:t>
            </a:r>
            <a:endParaRPr lang="es-ES_tradnl" sz="2400" u="sng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23561" name="Picture 2" descr="C:\Users\Matías\Desktop\marcacion-guantes-e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854200"/>
            <a:ext cx="28432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88038" y="931863"/>
            <a:ext cx="2940050" cy="2923877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Marca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Niveles de resistencia: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B1.  Abrasión. </a:t>
            </a:r>
            <a:b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B2.  Corte por cuchilla.</a:t>
            </a:r>
            <a:b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B3.  Desgarre. </a:t>
            </a:r>
            <a:b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B4.  Perforación.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Nº de certificado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Sello de seguridad de la Ex S.I.C. y M. de la Nación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Talle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Índice de protección Riesgo Químico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Código de product</a:t>
            </a:r>
            <a:r>
              <a:rPr lang="es-AR" sz="1600" b="1" dirty="0">
                <a:latin typeface="+mj-lt"/>
                <a:cs typeface="+mn-cs"/>
              </a:rPr>
              <a:t>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041312"/>
              </p:ext>
            </p:extLst>
          </p:nvPr>
        </p:nvGraphicFramePr>
        <p:xfrm>
          <a:off x="1095375" y="4471988"/>
          <a:ext cx="7364412" cy="2399136"/>
        </p:xfrm>
        <a:graphic>
          <a:graphicData uri="http://schemas.openxmlformats.org/drawingml/2006/table">
            <a:tbl>
              <a:tblPr/>
              <a:tblGrid>
                <a:gridCol w="2454804"/>
                <a:gridCol w="2454804"/>
                <a:gridCol w="2454804"/>
              </a:tblGrid>
              <a:tr h="468180">
                <a:tc>
                  <a:txBody>
                    <a:bodyPr/>
                    <a:lstStyle/>
                    <a:p>
                      <a:pPr algn="ctr" fontAlgn="t"/>
                      <a:r>
                        <a:rPr lang="es-AR" sz="1200" b="1" u="sng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Lesiones </a:t>
                      </a:r>
                      <a:r>
                        <a:rPr lang="es-AR" sz="1200" b="1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en las manos debidas a acciones </a:t>
                      </a:r>
                      <a:r>
                        <a:rPr lang="es-AR" sz="1200" b="1" u="sng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externas </a:t>
                      </a:r>
                      <a:endParaRPr lang="es-AR" sz="1200" u="sng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0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55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AR" sz="1200" b="1" u="sng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Lesiones </a:t>
                      </a:r>
                      <a:r>
                        <a:rPr lang="es-AR" sz="1200" b="1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 las personas por acciones sobre las manos</a:t>
                      </a:r>
                      <a:endParaRPr lang="es-AR" sz="1200" u="sng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01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2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AR" sz="1200" b="1" u="sng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Lesiones </a:t>
                      </a:r>
                      <a:r>
                        <a:rPr lang="es-AR" sz="1200" b="1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 la salud vinculados al uso de guantes de protección</a:t>
                      </a:r>
                      <a:endParaRPr lang="es-AR" sz="1200" u="sng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801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747970">
                <a:tc>
                  <a:txBody>
                    <a:bodyPr/>
                    <a:lstStyle/>
                    <a:p>
                      <a:pPr algn="l" fontAlgn="t"/>
                      <a:r>
                        <a:rPr lang="es-A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Riesgos </a:t>
                      </a:r>
                      <a:r>
                        <a:rPr lang="es-A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Mecánicos </a:t>
                      </a:r>
                      <a:endParaRPr lang="es-AR" sz="1100" b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(cortes, desgarros, pinchazos</a:t>
                      </a:r>
                      <a:r>
                        <a:rPr lang="es-AR" sz="11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A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Riesgos Químicos</a:t>
                      </a:r>
                      <a:r>
                        <a:rPr lang="es-AR" sz="11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AR" sz="1100" i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(ácidos, </a:t>
                      </a:r>
                      <a:r>
                        <a:rPr lang="es-AR" sz="11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disolventes)</a:t>
                      </a:r>
                      <a: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A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Riesgos </a:t>
                      </a:r>
                      <a:r>
                        <a:rPr lang="es-A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Térmicos</a:t>
                      </a:r>
                      <a:endParaRPr lang="es-AR" sz="11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(calor</a:t>
                      </a:r>
                      <a:r>
                        <a:rPr lang="es-AR" sz="11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frío,</a:t>
                      </a:r>
                      <a:r>
                        <a:rPr lang="es-AR" sz="1100" i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salpicaduras)</a:t>
                      </a:r>
                      <a: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A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Riesgos derivados de </a:t>
                      </a:r>
                      <a:r>
                        <a:rPr lang="es-A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radiaciones</a:t>
                      </a:r>
                      <a:r>
                        <a:rPr lang="es-AR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s-A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A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contaminación</a:t>
                      </a:r>
                      <a:r>
                        <a:rPr lang="es-A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AR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s-AR" sz="11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(rayos </a:t>
                      </a:r>
                      <a:r>
                        <a:rPr lang="es-AR" sz="11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 productos radiactivos)</a:t>
                      </a:r>
                      <a:endParaRPr lang="es-A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6055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AR" sz="1200" b="1" dirty="0">
                          <a:effectLst/>
                          <a:latin typeface="+mj-lt"/>
                        </a:rPr>
                        <a:t>Riesgos por Vibraciones</a:t>
                      </a:r>
                      <a:br>
                        <a:rPr lang="es-AR" sz="1200" b="1" dirty="0">
                          <a:effectLst/>
                          <a:latin typeface="+mj-lt"/>
                        </a:rPr>
                      </a:br>
                      <a:r>
                        <a:rPr lang="es-AR" sz="1200" b="1" dirty="0">
                          <a:effectLst/>
                          <a:latin typeface="+mj-lt"/>
                        </a:rPr>
                        <a:t>Riesgos por Enfermedades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> </a:t>
                      </a:r>
                      <a:endParaRPr lang="es-AR" sz="1200" dirty="0" smtClean="0"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s-AR" sz="1200" i="1" dirty="0" smtClean="0">
                          <a:effectLst/>
                          <a:latin typeface="+mj-lt"/>
                        </a:rPr>
                        <a:t>(agentes </a:t>
                      </a:r>
                      <a:r>
                        <a:rPr lang="es-AR" sz="1200" i="1" dirty="0">
                          <a:effectLst/>
                          <a:latin typeface="+mj-lt"/>
                        </a:rPr>
                        <a:t>patógenos)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/>
                      </a:r>
                      <a:br>
                        <a:rPr lang="es-AR" sz="1200" dirty="0">
                          <a:effectLst/>
                          <a:latin typeface="+mj-lt"/>
                        </a:rPr>
                      </a:br>
                      <a:r>
                        <a:rPr lang="es-AR" sz="1200" b="1" dirty="0">
                          <a:effectLst/>
                          <a:latin typeface="+mj-lt"/>
                        </a:rPr>
                        <a:t>Riesgos </a:t>
                      </a:r>
                      <a:r>
                        <a:rPr lang="es-AR" sz="1200" b="1" dirty="0" smtClean="0">
                          <a:effectLst/>
                          <a:latin typeface="+mj-lt"/>
                        </a:rPr>
                        <a:t>Eléctricos</a:t>
                      </a:r>
                      <a:endParaRPr lang="es-AR" sz="1200" b="0" dirty="0" smtClean="0"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s-AR" sz="1200" i="1" dirty="0" smtClean="0">
                          <a:effectLst/>
                          <a:latin typeface="+mj-lt"/>
                        </a:rPr>
                        <a:t>(contacto </a:t>
                      </a:r>
                      <a:r>
                        <a:rPr lang="es-AR" sz="1200" i="1" dirty="0">
                          <a:effectLst/>
                          <a:latin typeface="+mj-lt"/>
                        </a:rPr>
                        <a:t>con conductores eléctricos, descargas)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/>
                      </a:r>
                      <a:br>
                        <a:rPr lang="es-AR" sz="1200" dirty="0">
                          <a:effectLst/>
                          <a:latin typeface="+mj-lt"/>
                        </a:rPr>
                      </a:br>
                      <a:r>
                        <a:rPr lang="es-AR" sz="1200" b="1" dirty="0">
                          <a:effectLst/>
                          <a:latin typeface="+mj-lt"/>
                        </a:rPr>
                        <a:t>Riesgos Químicos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> </a:t>
                      </a:r>
                      <a:endParaRPr lang="es-AR" sz="1200" dirty="0" smtClean="0"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s-AR" sz="1200" i="1" dirty="0" smtClean="0">
                          <a:effectLst/>
                          <a:latin typeface="+mj-lt"/>
                        </a:rPr>
                        <a:t>(ácidos</a:t>
                      </a:r>
                      <a:r>
                        <a:rPr lang="es-AR" sz="1200" i="1" dirty="0">
                          <a:effectLst/>
                          <a:latin typeface="+mj-lt"/>
                        </a:rPr>
                        <a:t>, bases, disolventes)</a:t>
                      </a:r>
                      <a:endParaRPr lang="es-AR" sz="1200" dirty="0">
                        <a:effectLst/>
                        <a:latin typeface="+mj-lt"/>
                      </a:endParaRP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02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AR" sz="1200" b="1" dirty="0">
                          <a:effectLst/>
                          <a:latin typeface="+mj-lt"/>
                        </a:rPr>
                        <a:t>Riesgos por incomodidad y</a:t>
                      </a:r>
                      <a:br>
                        <a:rPr lang="es-AR" sz="1200" b="1" dirty="0">
                          <a:effectLst/>
                          <a:latin typeface="+mj-lt"/>
                        </a:rPr>
                      </a:br>
                      <a:r>
                        <a:rPr lang="es-AR" sz="1200" b="1" dirty="0">
                          <a:effectLst/>
                          <a:latin typeface="+mj-lt"/>
                        </a:rPr>
                        <a:t>molestias en el trabajo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> </a:t>
                      </a:r>
                      <a:endParaRPr lang="es-AR" sz="1200" dirty="0" smtClean="0"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s-AR" sz="1200" i="1" dirty="0" smtClean="0">
                          <a:effectLst/>
                          <a:latin typeface="+mj-lt"/>
                        </a:rPr>
                        <a:t>(transpiración</a:t>
                      </a:r>
                      <a:r>
                        <a:rPr lang="es-AR" sz="1200" i="1" dirty="0">
                          <a:effectLst/>
                          <a:latin typeface="+mj-lt"/>
                        </a:rPr>
                        <a:t>, alergias)</a:t>
                      </a:r>
                      <a:r>
                        <a:rPr lang="es-AR" sz="1200" dirty="0">
                          <a:effectLst/>
                          <a:latin typeface="+mj-lt"/>
                        </a:rPr>
                        <a:t/>
                      </a:r>
                      <a:br>
                        <a:rPr lang="es-AR" sz="1200" dirty="0">
                          <a:effectLst/>
                          <a:latin typeface="+mj-lt"/>
                        </a:rPr>
                      </a:br>
                      <a:r>
                        <a:rPr lang="es-AR" sz="1200" b="1" dirty="0">
                          <a:effectLst/>
                          <a:latin typeface="+mj-lt"/>
                        </a:rPr>
                        <a:t>Riesgos de atrapamiento en partes giratorias</a:t>
                      </a:r>
                    </a:p>
                  </a:txBody>
                  <a:tcPr marL="85450" marR="85450" marT="51263" marB="51263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8F1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76" name="Rectangle 3"/>
          <p:cNvSpPr>
            <a:spLocks noChangeArrowheads="1"/>
          </p:cNvSpPr>
          <p:nvPr/>
        </p:nvSpPr>
        <p:spPr bwMode="auto">
          <a:xfrm>
            <a:off x="641350" y="19351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AR" altLang="es-AR" sz="1000">
                <a:solidFill>
                  <a:srgbClr val="555555"/>
                </a:solidFill>
                <a:latin typeface="Source Sans Pro"/>
              </a:rPr>
              <a:t> </a:t>
            </a:r>
            <a:endParaRPr lang="es-AR" altLang="es-AR">
              <a:latin typeface="Arial" pitchFamily="34" charset="0"/>
            </a:endParaRPr>
          </a:p>
        </p:txBody>
      </p:sp>
      <p:sp>
        <p:nvSpPr>
          <p:cNvPr id="23577" name="Rectangle 4"/>
          <p:cNvSpPr>
            <a:spLocks noChangeArrowheads="1"/>
          </p:cNvSpPr>
          <p:nvPr/>
        </p:nvSpPr>
        <p:spPr bwMode="auto">
          <a:xfrm>
            <a:off x="641350" y="19351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AR" altLang="es-AR" sz="1000">
                <a:solidFill>
                  <a:srgbClr val="555555"/>
                </a:solidFill>
                <a:latin typeface="Source Sans Pro"/>
              </a:rPr>
              <a:t> </a:t>
            </a:r>
            <a:endParaRPr lang="es-AR" altLang="es-AR">
              <a:latin typeface="Arial" pitchFamily="34" charset="0"/>
            </a:endParaRPr>
          </a:p>
        </p:txBody>
      </p:sp>
      <p:pic>
        <p:nvPicPr>
          <p:cNvPr id="23578" name="Picture 5" descr="E:\Fichas Técnicas Final\Fotos Fichas técnicas\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262313"/>
            <a:ext cx="10668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9563" y="6092825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46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32" y="11663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9 Rectángulo"/>
          <p:cNvSpPr>
            <a:spLocks noChangeArrowheads="1"/>
          </p:cNvSpPr>
          <p:nvPr/>
        </p:nvSpPr>
        <p:spPr bwMode="auto">
          <a:xfrm>
            <a:off x="992188" y="931863"/>
            <a:ext cx="4424362" cy="6731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ES_tradnl" altLang="es-AR" sz="2800" b="1" u="sng" dirty="0">
                <a:solidFill>
                  <a:srgbClr val="003366"/>
                </a:solidFill>
              </a:rPr>
              <a:t>Calzados de Seguridad</a:t>
            </a:r>
            <a:endParaRPr lang="es-ES_tradnl" altLang="es-AR" sz="2400" u="sng" dirty="0">
              <a:solidFill>
                <a:srgbClr val="003366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11238" y="4449763"/>
            <a:ext cx="4424362" cy="1815882"/>
          </a:xfrm>
          <a:prstGeom prst="rect">
            <a:avLst/>
          </a:prstGeom>
          <a:solidFill>
            <a:srgbClr val="B3DE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Todo Tipo de Calzado de Seguridad debe indicar: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Marca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País de origen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Sello «S» y su ente certificador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Tipo de protección                                        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según Norma IRAM 3610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Fecha de fabricación/lote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Tamaño del calzado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426075" y="908720"/>
            <a:ext cx="3538538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u="sng" dirty="0">
                <a:latin typeface="+mj-lt"/>
                <a:cs typeface="+mn-cs"/>
              </a:rPr>
              <a:t>Prestaciones en función de las características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dirty="0">
              <a:latin typeface="+mj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Impacto en caída libre.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Aplastamiento.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A la perforación de elementos punzantes.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Características eléctricas: Rigidez dieléctrica de la planta exterior / Calzado antiestático / Calzado conductivo.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A la presencia de agentes químicos.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Resistencia al agua.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Contacto directo al calor. 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Aislamiento al calor o frio del piso.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Resistencia a impacto </a:t>
            </a:r>
            <a:r>
              <a:rPr lang="es-AR" sz="1400" dirty="0" err="1">
                <a:latin typeface="Arial" panose="020B0604020202020204" pitchFamily="34" charset="0"/>
                <a:cs typeface="Arial" panose="020B0604020202020204" pitchFamily="34" charset="0"/>
              </a:rPr>
              <a:t>metatarsal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Resistencia al corte por sierras de cadena. 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Resistencia al deslizamiento de la planta exterior.</a:t>
            </a:r>
          </a:p>
        </p:txBody>
      </p:sp>
      <p:pic>
        <p:nvPicPr>
          <p:cNvPr id="24584" name="Picture 2" descr="marcacion-calzado-se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25" y="5751215"/>
            <a:ext cx="11826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 l="8893" t="13354" r="8893" b="12019"/>
          <a:stretch>
            <a:fillRect/>
          </a:stretch>
        </p:blipFill>
        <p:spPr bwMode="auto">
          <a:xfrm>
            <a:off x="1027113" y="1604963"/>
            <a:ext cx="2065337" cy="124777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 l="10995" t="4131" r="8246" b="2065"/>
          <a:stretch>
            <a:fillRect/>
          </a:stretch>
        </p:blipFill>
        <p:spPr bwMode="auto">
          <a:xfrm>
            <a:off x="1027113" y="2813050"/>
            <a:ext cx="2073275" cy="160178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4587" name="Picture 5" descr="http://argentina.ul.com/wp-content/uploads/sites/34/2014/06/mark-of-certifica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25" y="4873848"/>
            <a:ext cx="11826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2" descr="C:\Users\Matías\Desktop\evolut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773238"/>
            <a:ext cx="22447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38" y="6076950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40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5606" name="Picture 16" descr="C:\Documents and Settings\aherrera\Escritorio\Altura Asi se trabaja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931863"/>
            <a:ext cx="28924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00125" y="3044825"/>
            <a:ext cx="3859213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Se entenderá por trabajo con riesgo de caída a distinto nivel a aquellas tareas que involucren circular o trabajar a un nivel cuya diferencia de cota sea </a:t>
            </a: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igual  o mayor a 2 metros de altura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con respecto del plano horizontal inferior mas próximo.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000125" y="1772816"/>
            <a:ext cx="3860800" cy="52228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Decreto</a:t>
            </a:r>
            <a:r>
              <a:rPr 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911/96 Art. 54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00125" y="942975"/>
            <a:ext cx="38608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Riesgos en Altura en la Industria de la Construcción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19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10" name="Picture 4" descr="http://www.caran.com.ar/Imagenes/productos/arneses/ASA%20CR61_optimizad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733550"/>
            <a:ext cx="2705100" cy="40290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6" descr="http://www.caran.com.ar/Imagenes/productos/amarre%20anticaida/3008%20optimizad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5225" y="1733550"/>
            <a:ext cx="798513" cy="4144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CuadroTexto"/>
          <p:cNvSpPr txBox="1"/>
          <p:nvPr/>
        </p:nvSpPr>
        <p:spPr>
          <a:xfrm>
            <a:off x="1000125" y="764704"/>
            <a:ext cx="7358063" cy="4619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Sistema  </a:t>
            </a:r>
            <a:r>
              <a:rPr lang="es-AR" sz="2400" b="1" u="sng" dirty="0" err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Anticaídas</a:t>
            </a:r>
            <a:endParaRPr lang="es-AR" sz="2400" b="1" u="sng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28700" y="3717032"/>
            <a:ext cx="3700463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Componentes: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 Arnés de seguridad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 Elemento de conexión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 Punto de anclaje estructural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028700" y="1412776"/>
            <a:ext cx="3700463" cy="2124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800" b="1" dirty="0">
              <a:latin typeface="+mj-lt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Están destinados a detener y amortiguar las caídas.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Trabajadores que realicen tareas de altura deben estar previamente </a:t>
            </a: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capacitados y entrenados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800" b="1" dirty="0">
              <a:latin typeface="+mj-lt"/>
              <a:cs typeface="Arial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91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Rectángulo"/>
          <p:cNvSpPr>
            <a:spLocks noChangeArrowheads="1"/>
          </p:cNvSpPr>
          <p:nvPr/>
        </p:nvSpPr>
        <p:spPr bwMode="auto">
          <a:xfrm>
            <a:off x="4735513" y="973138"/>
            <a:ext cx="3678237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CC00"/>
                </a:solidFill>
                <a:latin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400" dirty="0" smtClean="0">
              <a:solidFill>
                <a:schemeClr val="tx1"/>
              </a:solidFill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altLang="es-E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Asignar el uso del arnés </a:t>
            </a:r>
            <a:r>
              <a:rPr lang="es-AR" alt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a un mismo operario </a:t>
            </a:r>
            <a:r>
              <a:rPr lang="es-AR" altLang="es-E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eliminar distintos ajustes que son los que dañan el arnés.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alt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cada uso, es conveniente una </a:t>
            </a:r>
            <a:r>
              <a:rPr lang="es-AR" altLang="es-E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 visual </a:t>
            </a:r>
            <a:r>
              <a:rPr lang="es-AR" alt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(bandas, costuras y piezas metálicas</a:t>
            </a:r>
            <a:r>
              <a:rPr lang="es-AR" altLang="es-E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AR" alt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AR" alt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altLang="es-E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seleccione un </a:t>
            </a:r>
            <a:r>
              <a:rPr lang="es-AR" alt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de anclaje rígido</a:t>
            </a:r>
            <a:r>
              <a:rPr lang="es-AR" altLang="es-E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evitar posibles desgarres o desprendimientos.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altLang="es-E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A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modificaciones </a:t>
            </a:r>
            <a:r>
              <a:rPr lang="es-A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costuras, cintas o piezas </a:t>
            </a:r>
            <a:r>
              <a:rPr lang="es-A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metálicas.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luz solar degrada las fibras sintéticas, su guardado será en lugares protegidos y secos,</a:t>
            </a:r>
            <a:r>
              <a:rPr lang="es-E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exponerlo a T &gt; 80°.</a:t>
            </a:r>
            <a:endParaRPr lang="es-E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1000125" y="952500"/>
            <a:ext cx="3571875" cy="83185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Inspección y Cuidado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del Arnés</a:t>
            </a:r>
          </a:p>
        </p:txBody>
      </p:sp>
      <p:pic>
        <p:nvPicPr>
          <p:cNvPr id="4098" name="Picture 2" descr="\\cevallos_fs\SST\AAA Fotos Relevamientos SST\CyMAT\3 - Existencia de Elementos de Protección Personal\3.8 Arnés\Arnes 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921125"/>
            <a:ext cx="1409700" cy="1879600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9BBB59"/>
            </a:solidFill>
            <a:miter lim="800000"/>
            <a:headEnd/>
            <a:tailEnd/>
          </a:ln>
        </p:spPr>
      </p:pic>
      <p:pic>
        <p:nvPicPr>
          <p:cNvPr id="4099" name="Picture 3" descr="\\cevallos_fs\SST\AAA Fotos Relevamientos SST\CyMAT\3 - Existencia de Elementos de Protección Personal\3.8 Arnés\Arnes mal esta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1838325"/>
            <a:ext cx="1409700" cy="1878013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0" name="Picture 4" descr="C:\Users\mgrande\Desktop\descarg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4138" y="4889500"/>
            <a:ext cx="1947862" cy="1716088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2" name="Picture 2" descr="C:\Users\mgrande\Desktop\Info CONV 36-15_RES 1642_AÑO 2016\FOTOS ESTUDIOS ( MAURO POSADA)\IMG_5931_C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4138" y="1838325"/>
            <a:ext cx="1947862" cy="292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1" name="Picture 2" descr="https://encrypted-tbn0.gstatic.com/images?q=tbn:ANd9GcRVGgkUrHPjJ_2DV03ai2ANk_FBRVrAIYwLRmbXpB0tXAPWEvtLi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9700" y="1152525"/>
            <a:ext cx="2736850" cy="16875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0345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844675"/>
            <a:ext cx="21431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/>
          <a:stretch>
            <a:fillRect/>
          </a:stretch>
        </p:blipFill>
        <p:spPr bwMode="auto">
          <a:xfrm>
            <a:off x="2952750" y="1844675"/>
            <a:ext cx="1852613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 r="40149" b="829"/>
          <a:stretch>
            <a:fillRect/>
          </a:stretch>
        </p:blipFill>
        <p:spPr bwMode="auto">
          <a:xfrm>
            <a:off x="6861175" y="1844675"/>
            <a:ext cx="14970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 r="34612" b="829"/>
          <a:stretch>
            <a:fillRect/>
          </a:stretch>
        </p:blipFill>
        <p:spPr bwMode="auto">
          <a:xfrm>
            <a:off x="5045075" y="1844675"/>
            <a:ext cx="16224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 Rectángulo"/>
          <p:cNvSpPr/>
          <p:nvPr/>
        </p:nvSpPr>
        <p:spPr>
          <a:xfrm>
            <a:off x="1000125" y="836712"/>
            <a:ext cx="7244283" cy="8640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Pasos para la Colocación del Arnés de Seguridad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51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Rectángulo"/>
          <p:cNvSpPr/>
          <p:nvPr/>
        </p:nvSpPr>
        <p:spPr>
          <a:xfrm>
            <a:off x="1000125" y="1560513"/>
            <a:ext cx="3679825" cy="4339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Si experimento una caída o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 si el examen visual arroja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dudas sobre su estado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deberá ser retirado 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de servicio.</a:t>
            </a:r>
            <a:endParaRPr lang="es-ES_tradnl" altLang="es-E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estar correctamente regulado, ni demasiado ajustados ni demasiado holgados</a:t>
            </a:r>
            <a:r>
              <a:rPr lang="es-A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arnés de seguridad se compone de bandas de 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 sintética, elementos de ajuste, argollas </a:t>
            </a:r>
            <a:r>
              <a:rPr lang="es-A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otros.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Verifique que las </a:t>
            </a: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cintas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estén retorcidas</a:t>
            </a:r>
            <a:endParaRPr lang="es-A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00125" y="836613"/>
            <a:ext cx="7358063" cy="46196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Arnés de Seguridad</a:t>
            </a:r>
          </a:p>
        </p:txBody>
      </p:sp>
      <p:pic>
        <p:nvPicPr>
          <p:cNvPr id="116738" name="Picture 2" descr="E:\CONVENIO 36-15 CURSOS 2016\FOTOS ESTUDIOS ( MAURO POSADA)\IMG_5489_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1582738"/>
            <a:ext cx="2693988" cy="4040187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13" name="Picture 4" descr="http://www.lineaprevencion.com/ProjectMiniSites/IS42/html/cap-5/images-cap-5-1/5.1.4/5.1.4-24b.jpg">
            <a:hlinkClick r:id="rId5" tooltip="Fig 5.1.4-24. B) Anclaje dorsal colocado correctament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2925" y="3284538"/>
            <a:ext cx="1482725" cy="13985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14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1" name="5 Rectángulo"/>
          <p:cNvSpPr/>
          <p:nvPr/>
        </p:nvSpPr>
        <p:spPr>
          <a:xfrm>
            <a:off x="995902" y="879475"/>
            <a:ext cx="7386638" cy="40005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Elementos de un Sistema de Protección </a:t>
            </a:r>
            <a:r>
              <a:rPr lang="es-AR" sz="2000" b="1" u="sng" dirty="0" err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Anticaídas</a:t>
            </a:r>
            <a:endParaRPr lang="es-AR" sz="2000" b="1" u="sng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/>
          <a:srcRect t="2779"/>
          <a:stretch>
            <a:fillRect/>
          </a:stretch>
        </p:blipFill>
        <p:spPr bwMode="auto">
          <a:xfrm>
            <a:off x="1009650" y="1581150"/>
            <a:ext cx="2317750" cy="2305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4270375"/>
            <a:ext cx="1866900" cy="1895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1581150"/>
            <a:ext cx="1847850" cy="2316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0731" name="2 CuadroTexto"/>
          <p:cNvSpPr txBox="1">
            <a:spLocks noChangeArrowheads="1"/>
          </p:cNvSpPr>
          <p:nvPr/>
        </p:nvSpPr>
        <p:spPr bwMode="auto">
          <a:xfrm>
            <a:off x="539750" y="3860800"/>
            <a:ext cx="34226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AR" sz="1400" b="1"/>
              <a:t>Sostén del cuerpo:</a:t>
            </a:r>
          </a:p>
          <a:p>
            <a:r>
              <a:rPr lang="es-ES" altLang="es-AR" sz="1200"/>
              <a:t>Que distribuye la fuerza de caída en la totalidad </a:t>
            </a:r>
          </a:p>
          <a:p>
            <a:r>
              <a:rPr lang="es-ES" altLang="es-AR" sz="1200"/>
              <a:t>del cuerpo y otorga el punto de conexión personal</a:t>
            </a:r>
          </a:p>
        </p:txBody>
      </p:sp>
      <p:sp>
        <p:nvSpPr>
          <p:cNvPr id="30732" name="3 CuadroTexto"/>
          <p:cNvSpPr txBox="1">
            <a:spLocks noChangeArrowheads="1"/>
          </p:cNvSpPr>
          <p:nvPr/>
        </p:nvSpPr>
        <p:spPr bwMode="auto">
          <a:xfrm>
            <a:off x="5940425" y="3860800"/>
            <a:ext cx="2763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AR" sz="1400"/>
              <a:t>   </a:t>
            </a:r>
            <a:r>
              <a:rPr lang="es-ES" altLang="es-AR" sz="1400" b="1"/>
              <a:t>Dispositivo de anclaje</a:t>
            </a:r>
            <a:r>
              <a:rPr lang="es-ES" altLang="es-AR" b="1"/>
              <a:t>: </a:t>
            </a:r>
          </a:p>
          <a:p>
            <a:r>
              <a:rPr lang="es-ES" altLang="es-AR" sz="1200"/>
              <a:t>   Para asegurar la sujeción a su punto fijo</a:t>
            </a:r>
          </a:p>
          <a:p>
            <a:endParaRPr lang="es-ES" altLang="es-AR" sz="1200"/>
          </a:p>
          <a:p>
            <a:endParaRPr lang="es-ES" altLang="es-AR"/>
          </a:p>
        </p:txBody>
      </p:sp>
      <p:sp>
        <p:nvSpPr>
          <p:cNvPr id="30733" name="4 CuadroTexto"/>
          <p:cNvSpPr txBox="1">
            <a:spLocks noChangeArrowheads="1"/>
          </p:cNvSpPr>
          <p:nvPr/>
        </p:nvSpPr>
        <p:spPr bwMode="auto">
          <a:xfrm>
            <a:off x="3708400" y="6134100"/>
            <a:ext cx="3856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AR" sz="1400" b="1"/>
              <a:t>Conectores</a:t>
            </a:r>
            <a:r>
              <a:rPr lang="es-ES" altLang="es-AR" b="1"/>
              <a:t> : </a:t>
            </a:r>
          </a:p>
          <a:p>
            <a:r>
              <a:rPr lang="es-ES" altLang="es-AR" sz="1200"/>
              <a:t>Proveen el amarre entre el arnés para el cuerpo y el anclaje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82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00125" y="714375"/>
            <a:ext cx="735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Clr>
                <a:srgbClr val="CC3300"/>
              </a:buClr>
              <a:buFont typeface="Symbol" pitchFamily="18" charset="2"/>
              <a:buNone/>
              <a:defRPr/>
            </a:pPr>
            <a:r>
              <a:rPr lang="es-ES_tradnl" sz="2000" b="1" u="sng" dirty="0">
                <a:solidFill>
                  <a:srgbClr val="003366"/>
                </a:solidFill>
                <a:latin typeface="+mj-lt"/>
                <a:cs typeface="+mn-cs"/>
              </a:rPr>
              <a:t>Ley 19587 Higiene y Seguridad en el Trabajo </a:t>
            </a:r>
            <a:r>
              <a:rPr lang="es-ES_tradnl" sz="2000" b="1" dirty="0">
                <a:solidFill>
                  <a:srgbClr val="003366"/>
                </a:solidFill>
                <a:latin typeface="+mj-lt"/>
                <a:cs typeface="+mn-cs"/>
              </a:rPr>
              <a:t>(Año 1972)</a:t>
            </a:r>
          </a:p>
        </p:txBody>
      </p:sp>
      <p:pic>
        <p:nvPicPr>
          <p:cNvPr id="1056" name="Picture 32" descr="C:\Users\mgrande\Desktop\VER pen drive CONVENIO 36-15_RES 1642_AÑO 2016\subt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1556792"/>
            <a:ext cx="3590925" cy="25923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Rectángulo"/>
          <p:cNvSpPr/>
          <p:nvPr/>
        </p:nvSpPr>
        <p:spPr>
          <a:xfrm>
            <a:off x="4464050" y="1568921"/>
            <a:ext cx="4140200" cy="4524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Ley 19587_Artículo 1º</a:t>
            </a:r>
            <a:r>
              <a:rPr lang="es-ES" sz="1600" dirty="0">
                <a:latin typeface="+mj-lt"/>
                <a:cs typeface="+mn-cs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+mj-lt"/>
                <a:cs typeface="+mn-cs"/>
              </a:rPr>
              <a:t>Las condiciones de higiene y seguridad en el trabajo se ajustarán, en todo el territorio de la República, a las normas de la presente </a:t>
            </a:r>
            <a:r>
              <a:rPr lang="es-ES" sz="1600" dirty="0" smtClean="0">
                <a:latin typeface="+mj-lt"/>
                <a:cs typeface="+mn-cs"/>
              </a:rPr>
              <a:t>ley    </a:t>
            </a:r>
            <a:r>
              <a:rPr lang="es-ES" sz="1600" dirty="0">
                <a:latin typeface="+mj-lt"/>
                <a:cs typeface="+mn-cs"/>
              </a:rPr>
              <a:t>y </a:t>
            </a:r>
            <a:r>
              <a:rPr lang="es-ES" sz="1600" dirty="0" smtClean="0">
                <a:latin typeface="+mj-lt"/>
                <a:cs typeface="+mn-cs"/>
              </a:rPr>
              <a:t>  de    las </a:t>
            </a:r>
            <a:r>
              <a:rPr lang="es-ES" sz="1600" dirty="0">
                <a:latin typeface="+mj-lt"/>
                <a:cs typeface="+mn-cs"/>
              </a:rPr>
              <a:t>reglamentaciones que en su consecuencia se dicten.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+mj-lt"/>
                <a:cs typeface="+mn-cs"/>
              </a:rPr>
              <a:t>Sus disposiciones se aplicarán a todos los establecimientos y explotaciones, persigan o no fines de lucro, cualesquiera sean la naturaleza económica de las actividades, el medio donde ellas se ejecuten, el carácter de los centros y puestos de trabajo y la índole de las maquinarias, elementos, dispositivos o procedimientos que se utilicen o adopten.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47725" y="4149080"/>
            <a:ext cx="3587750" cy="1908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srgbClr val="003366"/>
                </a:solidFill>
                <a:latin typeface="+mj-lt"/>
                <a:cs typeface="+mn-cs"/>
              </a:rPr>
              <a:t>Decreto Reglamentario 351/79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Artículo 1º</a:t>
            </a:r>
            <a:r>
              <a:rPr lang="es-ES" sz="1600" dirty="0">
                <a:latin typeface="+mj-lt"/>
                <a:cs typeface="+mn-cs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+mj-lt"/>
                <a:cs typeface="+mn-cs"/>
              </a:rPr>
              <a:t>Aprobar la reglamentación de la Ley Nº19.587, contenida en los  Anexos I, II, III, IV, V, VI, VII y VIII que forman parte integrante del presente Decreto.</a:t>
            </a: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2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C:\Users\mgrande\Desktop\factor cai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63713"/>
            <a:ext cx="45577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29"/>
          <p:cNvSpPr>
            <a:spLocks noChangeArrowheads="1"/>
          </p:cNvSpPr>
          <p:nvPr/>
        </p:nvSpPr>
        <p:spPr bwMode="auto">
          <a:xfrm>
            <a:off x="1000125" y="931863"/>
            <a:ext cx="3427413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Cuidados de Arnés</a:t>
            </a:r>
            <a:endParaRPr lang="es-ES" sz="24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029"/>
          <p:cNvSpPr>
            <a:spLocks noChangeArrowheads="1"/>
          </p:cNvSpPr>
          <p:nvPr/>
        </p:nvSpPr>
        <p:spPr bwMode="auto">
          <a:xfrm>
            <a:off x="4679950" y="931863"/>
            <a:ext cx="3678238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Factor de Caída</a:t>
            </a:r>
            <a:endParaRPr lang="es-ES" sz="24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1000125" y="1763713"/>
            <a:ext cx="3427413" cy="15850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La luz solar degrada las fibras sintéticas, su guardado </a:t>
            </a: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será en lugares protegidos y secos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, no exponerlo a T &gt; 80°.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700" dirty="0">
              <a:latin typeface="+mj-lt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2013" y="5202238"/>
            <a:ext cx="2492375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dirty="0">
                <a:latin typeface="Arial" panose="020B0604020202020204" pitchFamily="34" charset="0"/>
                <a:cs typeface="Arial" panose="020B0604020202020204" pitchFamily="34" charset="0"/>
              </a:rPr>
              <a:t>Se utilizará en todo trabajo con riesgo de caída con diferencia de </a:t>
            </a:r>
            <a:r>
              <a:rPr lang="es-ES_tradnl" altLang="es-ES" b="1" dirty="0">
                <a:latin typeface="Arial" panose="020B0604020202020204" pitchFamily="34" charset="0"/>
                <a:cs typeface="Arial" panose="020B0604020202020204" pitchFamily="34" charset="0"/>
              </a:rPr>
              <a:t>nivel de 2,50 </a:t>
            </a:r>
            <a:r>
              <a:rPr lang="es-ES_tradnl" altLang="es-ES" b="1" dirty="0">
                <a:latin typeface="+mj-lt"/>
              </a:rPr>
              <a:t>m.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12541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116738" name="Picture 2" descr="https://encrypted-tbn0.gstatic.com/images?q=tbn:ANd9GcRVGgkUrHPjJ_2DV03ai2ANk_FBRVrAIYwLRmbXpB0tXAPWEvtL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3284538"/>
            <a:ext cx="3427413" cy="2590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86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DSC07118"/>
          <p:cNvPicPr>
            <a:picLocks noChangeAspect="1" noChangeArrowheads="1"/>
          </p:cNvPicPr>
          <p:nvPr/>
        </p:nvPicPr>
        <p:blipFill>
          <a:blip r:embed="rId3"/>
          <a:srcRect l="4152" t="1845" r="4152"/>
          <a:stretch>
            <a:fillRect/>
          </a:stretch>
        </p:blipFill>
        <p:spPr bwMode="auto">
          <a:xfrm>
            <a:off x="1227138" y="1484784"/>
            <a:ext cx="2952750" cy="2368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6110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950" y="1484784"/>
            <a:ext cx="1979613" cy="24447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Picture 2" descr="\\cevallos_fs\SST\AAA Fotos Relevamientos SST\CyMAT\4 - Condiciones de Protección para Trabajos en Altura\4.9 Linea de vida - Pto. fijo\05-01-09_matias g (1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2375" y="4005064"/>
            <a:ext cx="2952750" cy="22129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Rectangle 1029"/>
          <p:cNvSpPr>
            <a:spLocks noChangeArrowheads="1"/>
          </p:cNvSpPr>
          <p:nvPr/>
        </p:nvSpPr>
        <p:spPr bwMode="auto">
          <a:xfrm>
            <a:off x="1000125" y="784225"/>
            <a:ext cx="3427413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ínea</a:t>
            </a:r>
            <a:r>
              <a:rPr lang="es-ES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Vida Horizontal</a:t>
            </a:r>
          </a:p>
        </p:txBody>
      </p:sp>
      <p:sp>
        <p:nvSpPr>
          <p:cNvPr id="15" name="Rectangle 1029"/>
          <p:cNvSpPr>
            <a:spLocks noChangeArrowheads="1"/>
          </p:cNvSpPr>
          <p:nvPr/>
        </p:nvSpPr>
        <p:spPr bwMode="auto">
          <a:xfrm>
            <a:off x="4799806" y="760268"/>
            <a:ext cx="3678238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Vida Vertical</a:t>
            </a:r>
            <a:endParaRPr lang="es-ES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\\cevallos_fs\SST\AAA Fotos Relevamientos SST\2016-05-06 PINTO BENITEZ\NICETO VEGA 5656\WP_20160506_0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8838" y="4077072"/>
            <a:ext cx="3940175" cy="22129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3863" y="1484784"/>
            <a:ext cx="1835150" cy="24415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6197426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7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2825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00125" y="928688"/>
            <a:ext cx="7358063" cy="646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>
                <a:latin typeface="+mj-lt"/>
              </a:rPr>
              <a:t>        </a:t>
            </a:r>
            <a:r>
              <a:rPr 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800" dirty="0">
              <a:latin typeface="+mj-lt"/>
            </a:endParaRPr>
          </a:p>
        </p:txBody>
      </p:sp>
      <p:pic>
        <p:nvPicPr>
          <p:cNvPr id="33799" name="Picture 6" descr="http://images03.olx.com.ar/ui/11/28/75/1313633173_240202375_1-Fotos-de--ANDAMIOS-TUBULARES---FABRICAC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2117725"/>
            <a:ext cx="25161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00125" y="2100263"/>
            <a:ext cx="3679825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elementos auxiliares de obra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utilizados para la realización de trabajos sobre plataformas, son prioritariamente medidas temporales con efecto directo contra la caída de altura.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Es una estructura temporal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, compuesta por plataformas y sus correspondientes soportes, barandas de protección y mecanismos de elevación. Permite realizar trabajos a gran altura, sin la necesidad de hacer sistemas complejos desde el suelo.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801" name="Picture 12" descr="http://t0.gstatic.com/images?q=tbn:ANd9GcTxqLOPAN__WrEh1KereOGp52paKw3uhPy77mWiAsT3DA4jENoG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3"/>
          <a:stretch>
            <a:fillRect/>
          </a:stretch>
        </p:blipFill>
        <p:spPr bwMode="auto">
          <a:xfrm>
            <a:off x="5030788" y="4260850"/>
            <a:ext cx="37036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18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00125" y="2323604"/>
            <a:ext cx="330993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Los diferentes tipos de andamios que podremos encontrar en nuestras obras serán, de </a:t>
            </a: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metal o de madera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, fijos al suelo, sobre caballetes, móviles (plataformas elevables), anclados a la estructura o colgados.</a:t>
            </a:r>
          </a:p>
        </p:txBody>
      </p:sp>
      <p:pic>
        <p:nvPicPr>
          <p:cNvPr id="14" name="Picture 13" descr="Andamios Madera"/>
          <p:cNvPicPr>
            <a:picLocks noChangeAspect="1" noChangeArrowheads="1"/>
          </p:cNvPicPr>
          <p:nvPr/>
        </p:nvPicPr>
        <p:blipFill>
          <a:blip r:embed="rId4"/>
          <a:srcRect l="11333"/>
          <a:stretch>
            <a:fillRect/>
          </a:stretch>
        </p:blipFill>
        <p:spPr bwMode="auto">
          <a:xfrm>
            <a:off x="5219700" y="1579563"/>
            <a:ext cx="2781300" cy="2352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0" name="18 Rectángulo"/>
          <p:cNvSpPr/>
          <p:nvPr/>
        </p:nvSpPr>
        <p:spPr>
          <a:xfrm>
            <a:off x="992188" y="931863"/>
            <a:ext cx="7366000" cy="5238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Tipos de Andamios</a:t>
            </a:r>
            <a:endParaRPr lang="es-ES" sz="2800" u="sng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2" name="Picture 2" descr="http://sipcoach.mex.tl/imagesnew2/0/0/0/0/1/2/5/3/1/9/andamio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3625" y="4149725"/>
            <a:ext cx="3475038" cy="2379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88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1663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96950" y="1882775"/>
            <a:ext cx="4075113" cy="38877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800" b="1" dirty="0">
              <a:latin typeface="+mj-lt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Rigidez.</a:t>
            </a: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Resistencia.</a:t>
            </a: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Estabilidad.</a:t>
            </a: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Ser apropiados para la tarea a realizar.</a:t>
            </a: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Contar con los dispositivos de Seguridad correspondientes.</a:t>
            </a:r>
          </a:p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alt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Asegurar inmovilidad lateral y vertical.</a:t>
            </a:r>
          </a:p>
          <a:p>
            <a:pPr marL="342900" indent="-342900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altLang="es-ES" sz="800" b="1" dirty="0">
              <a:latin typeface="+mj-lt"/>
            </a:endParaRPr>
          </a:p>
        </p:txBody>
      </p:sp>
      <p:pic>
        <p:nvPicPr>
          <p:cNvPr id="10" name="Picture 13" descr="matias g_02-02-09 (19)"/>
          <p:cNvPicPr>
            <a:picLocks noChangeAspect="1" noChangeArrowheads="1"/>
          </p:cNvPicPr>
          <p:nvPr/>
        </p:nvPicPr>
        <p:blipFill>
          <a:blip r:embed="rId4"/>
          <a:srcRect r="16667"/>
          <a:stretch>
            <a:fillRect/>
          </a:stretch>
        </p:blipFill>
        <p:spPr bwMode="auto">
          <a:xfrm>
            <a:off x="5899150" y="3500438"/>
            <a:ext cx="2159000" cy="29384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1000125" y="928688"/>
            <a:ext cx="40767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</a:t>
            </a:r>
            <a:endParaRPr lang="es-ES" altLang="es-ES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 descr="\\cevallos_fs\SST\AAA Fotos Relevamientos SST\CyMAT\4 - Condiciones de Protección para Trabajos en Altura\4.8 Plataforma 0.60mt\Falta 1 plataforma de trabajo y tablón superpues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1638" y="931863"/>
            <a:ext cx="2994025" cy="22463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72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00125" y="2100912"/>
            <a:ext cx="4292600" cy="34163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defTabSz="762000" fontAlgn="auto">
              <a:spcBef>
                <a:spcPts val="160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Deben tener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barandas a la altura de 0.50, 1.00 m y zócalo.</a:t>
            </a:r>
          </a:p>
          <a:p>
            <a:pPr marL="342900" indent="-342900" fontAlgn="auto">
              <a:spcBef>
                <a:spcPts val="1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La plataforma de trabajo tendrá un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ancho mínimo 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y libre de obstáculos de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sesenta (60) cm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, y no presentará discontinuidades que signifiquen riesgo para la seguridad de los trabajadores.</a:t>
            </a:r>
          </a:p>
          <a:p>
            <a:pPr marL="342900" indent="-342900" defTabSz="762000" fontAlgn="auto">
              <a:spcBef>
                <a:spcPts val="160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La plataforma debe  estar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sólidamente anclada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a la estructura y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sobrepasaran más de 20 cm de su soporte.</a:t>
            </a:r>
          </a:p>
          <a:p>
            <a:pPr marL="342900" indent="-342900" defTabSz="762000" fontAlgn="auto">
              <a:spcBef>
                <a:spcPts val="160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Deben tener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medios de acceso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seguros.</a:t>
            </a:r>
          </a:p>
        </p:txBody>
      </p:sp>
      <p:pic>
        <p:nvPicPr>
          <p:cNvPr id="9" name="Picture 2" descr="http://t0.gstatic.com/images?q=tbn:ANd9GcQCjgX2XtPzIzBJzSskD0GfyvgF5aYaGVyqGCpO-U-sdV22YKj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8950" y="1628775"/>
            <a:ext cx="2801938" cy="2103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Picture 6" descr="Andamios tubulares mal ancho plataforma"/>
          <p:cNvPicPr>
            <a:picLocks noChangeAspect="1" noChangeArrowheads="1"/>
          </p:cNvPicPr>
          <p:nvPr/>
        </p:nvPicPr>
        <p:blipFill>
          <a:blip r:embed="rId4"/>
          <a:srcRect l="15218" t="4274" r="12950"/>
          <a:stretch>
            <a:fillRect/>
          </a:stretch>
        </p:blipFill>
        <p:spPr bwMode="auto">
          <a:xfrm>
            <a:off x="5573713" y="3863975"/>
            <a:ext cx="2790825" cy="2138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7 CuadroTexto"/>
          <p:cNvSpPr txBox="1">
            <a:spLocks noChangeArrowheads="1"/>
          </p:cNvSpPr>
          <p:nvPr/>
        </p:nvSpPr>
        <p:spPr bwMode="auto">
          <a:xfrm>
            <a:off x="1000125" y="928688"/>
            <a:ext cx="42926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85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05300" y="1738313"/>
            <a:ext cx="4052888" cy="446276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endParaRPr lang="es-ES_tradnl" sz="800" dirty="0">
              <a:latin typeface="+mj-lt"/>
            </a:endParaRPr>
          </a:p>
          <a:p>
            <a:pPr marL="342900" indent="-342900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El espacio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entre el muro y la  plataforma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no debe ser mayor de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20cm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, de superarlos, se debe colocar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baranda a 70cm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74638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defRPr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Todos los que superen los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6m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de altura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serán dimensionados en base a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cálculos.</a:t>
            </a:r>
          </a:p>
          <a:p>
            <a:pPr indent="274638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s-ES_tradnl" sz="16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Un andamio que tenga una altura cuatro veces mayor que el ancho de su base debe estar amarrado a postes de apoyo.</a:t>
            </a:r>
          </a:p>
          <a:p>
            <a:pPr indent="274638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defRPr/>
            </a:pPr>
            <a:endParaRPr lang="es-ES_tradnl" sz="16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Los andamios de madera no deben estar pintados.</a:t>
            </a:r>
          </a:p>
          <a:p>
            <a:pPr defTabSz="762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Monotype Sorts" pitchFamily="2" charset="2"/>
              <a:buNone/>
              <a:defRPr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62000" fontAlgn="auto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Evitar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tareas  simultáneas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en distintos niveles en un mismo sector.</a:t>
            </a:r>
          </a:p>
        </p:txBody>
      </p:sp>
      <p:pic>
        <p:nvPicPr>
          <p:cNvPr id="7" name="Picture 10" descr="Andamios tubulares mal"/>
          <p:cNvPicPr>
            <a:picLocks noChangeAspect="1" noChangeArrowheads="1"/>
          </p:cNvPicPr>
          <p:nvPr/>
        </p:nvPicPr>
        <p:blipFill>
          <a:blip r:embed="rId3"/>
          <a:srcRect r="14706"/>
          <a:stretch>
            <a:fillRect/>
          </a:stretch>
        </p:blipFill>
        <p:spPr bwMode="auto">
          <a:xfrm>
            <a:off x="1003300" y="1751013"/>
            <a:ext cx="2563813" cy="40401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7 CuadroTexto"/>
          <p:cNvSpPr txBox="1">
            <a:spLocks noChangeArrowheads="1"/>
          </p:cNvSpPr>
          <p:nvPr/>
        </p:nvSpPr>
        <p:spPr bwMode="auto">
          <a:xfrm>
            <a:off x="1000125" y="946150"/>
            <a:ext cx="735806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3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6 Rectángulo"/>
          <p:cNvSpPr/>
          <p:nvPr/>
        </p:nvSpPr>
        <p:spPr>
          <a:xfrm>
            <a:off x="636588" y="1828800"/>
            <a:ext cx="4075112" cy="37856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No utilizar tablones o elementos en mal estado.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Si hay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lluvia, viento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s-AR" sz="1600" u="sng" dirty="0">
                <a:latin typeface="Arial" panose="020B0604020202020204" pitchFamily="34" charset="0"/>
                <a:cs typeface="Arial" panose="020B0604020202020204" pitchFamily="34" charset="0"/>
              </a:rPr>
              <a:t>no se deben realizar trabajos en el andamios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Los tablones de madera no deben estar pintados.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Dispondrán de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barandas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 protectoras en su perímetro como protección anticaída.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Verificar el andamio 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al principio de cada jornada laboral.</a:t>
            </a:r>
          </a:p>
        </p:txBody>
      </p:sp>
      <p:pic>
        <p:nvPicPr>
          <p:cNvPr id="13" name="Picture 12" descr="Andamio mal arma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800475"/>
            <a:ext cx="3181350" cy="25542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636588" y="908720"/>
            <a:ext cx="40751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12" name="Picture 2" descr="\\192.168.110.240\Documentos\AA Fotos de Relev. de Obras\01-04-2011 Veronica\Senillosa 417 Vero\SAM_04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6875" y="931863"/>
            <a:ext cx="2033588" cy="2713037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4" name="Picture 2" descr="\\cevallos_fs\SST\AAA Fotos Relevamientos SST\2016-02-18 PINTO BENITEZ\HOLMBERG 2421\WP_20160218_0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2050" y="931863"/>
            <a:ext cx="1522413" cy="27130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21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00125" y="1003300"/>
            <a:ext cx="5011738" cy="49859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b="1" dirty="0">
                <a:latin typeface="Arial" pitchFamily="34" charset="0"/>
                <a:cs typeface="Arial" pitchFamily="34" charset="0"/>
              </a:rPr>
              <a:t>Precauciones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000" dirty="0">
              <a:latin typeface="+mj-lt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Instalar todas las riostras/barras y fijarlas bien en ambos extremos.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No sobrecargarlos.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Caminar solo sobre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plataformas niveladas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Apoyar las bases sobre una superficie nivelada y solida que soporte el peso.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 Los andamios deberán estar </a:t>
            </a: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anclados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latin typeface="Arial" panose="020B0604020202020204" pitchFamily="34" charset="0"/>
                <a:cs typeface="Arial" panose="020B0604020202020204" pitchFamily="34" charset="0"/>
              </a:rPr>
              <a:t>Los medios de accesos serán los apropiados,</a:t>
            </a:r>
            <a:r>
              <a:rPr lang="es-A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nunca accederán por las diagonales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Todo andamio con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altura mayor a 6 m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deben serán dimensionados en base a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cálculos</a:t>
            </a:r>
            <a:r>
              <a:rPr lang="es-A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800" dirty="0">
              <a:latin typeface="+mj-lt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1620" t="1492" r="2430" b="2238"/>
          <a:stretch>
            <a:fillRect/>
          </a:stretch>
        </p:blipFill>
        <p:spPr bwMode="auto">
          <a:xfrm>
            <a:off x="6418263" y="2760663"/>
            <a:ext cx="1935162" cy="19399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 l="2126" t="1488" r="2126" b="2232"/>
          <a:stretch>
            <a:fillRect/>
          </a:stretch>
        </p:blipFill>
        <p:spPr bwMode="auto">
          <a:xfrm>
            <a:off x="6418263" y="4700588"/>
            <a:ext cx="1928812" cy="18478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/>
          <a:srcRect l="1693" t="1417" r="2539" b="2126"/>
          <a:stretch>
            <a:fillRect/>
          </a:stretch>
        </p:blipFill>
        <p:spPr bwMode="auto">
          <a:xfrm>
            <a:off x="6418263" y="833438"/>
            <a:ext cx="1939925" cy="19288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12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00125" y="2133600"/>
            <a:ext cx="40767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Todos los trabajadores usarán arnés de seguridad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sujetos a  puntos fijos independientes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 la plataforma y del sistema de suspensión                                                                     </a:t>
            </a:r>
            <a:r>
              <a:rPr lang="es-ES_tradnl" sz="1600" u="sng" dirty="0">
                <a:latin typeface="Arial" panose="020B0604020202020204" pitchFamily="34" charset="0"/>
                <a:cs typeface="Arial" panose="020B0604020202020204" pitchFamily="34" charset="0"/>
              </a:rPr>
              <a:t>( nunca a la plataforma colgante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Las Plataformas de trabajo contarán con un medio eficaz para enclavar sus movimientos verticales.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Deberán tener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medios de acceso  seguros.</a:t>
            </a: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 respetarán las normativas relativas a cables, eslingas, colgantes etc. 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043608" y="928687"/>
            <a:ext cx="4076700" cy="769937"/>
          </a:xfrm>
          <a:prstGeom prst="rect">
            <a:avLst/>
          </a:prstGeom>
          <a:solidFill>
            <a:srgbClr val="FFFF00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 Colgantes </a:t>
            </a:r>
            <a:r>
              <a:rPr lang="es-ES" altLang="es-ES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(balancines)</a:t>
            </a:r>
            <a:endParaRPr lang="es-ES" altLang="es-ES" sz="20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6146" name="Picture 2" descr="\\cevallos_fs\SST\AAA Fotos Relevamientos SST\2016-04-07 BENITEZ-PINTO\DONADO 1655\WP_20160407_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738" y="1698625"/>
            <a:ext cx="2370137" cy="42195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16" descr="Balancin bien con arnes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5575" y="931863"/>
            <a:ext cx="1990725" cy="2655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39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87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14475" y="2349500"/>
            <a:ext cx="6940550" cy="289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+mn-cs"/>
              </a:rPr>
              <a:t>Art. 4º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+mn-cs"/>
              </a:rPr>
              <a:t> — </a:t>
            </a:r>
            <a:r>
              <a:rPr lang="es-ES" sz="1400" b="1" dirty="0">
                <a:solidFill>
                  <a:srgbClr val="000000"/>
                </a:solidFill>
                <a:latin typeface="+mj-lt"/>
                <a:cs typeface="+mn-cs"/>
              </a:rPr>
              <a:t>La higiene y seguridad en el trabajo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+mn-cs"/>
              </a:rPr>
              <a:t> comprenderá las normas técnicas y medidas sanitarias, precautorias, de tutela o de cualquier otra índole que tengan por objeto: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+mn-cs"/>
              </a:rPr>
              <a:t>a) </a:t>
            </a:r>
            <a:r>
              <a:rPr lang="es-ES" sz="1400" u="sng" dirty="0">
                <a:solidFill>
                  <a:srgbClr val="000000"/>
                </a:solidFill>
                <a:latin typeface="+mj-lt"/>
                <a:cs typeface="+mn-cs"/>
              </a:rPr>
              <a:t>Proteger la vida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+mn-cs"/>
              </a:rPr>
              <a:t>, preservar y mantener la integridad psicofísica de los trabajadores;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+mn-cs"/>
              </a:rPr>
              <a:t>b) </a:t>
            </a:r>
            <a:r>
              <a:rPr lang="es-ES" sz="1400" u="sng" dirty="0">
                <a:solidFill>
                  <a:srgbClr val="000000"/>
                </a:solidFill>
                <a:latin typeface="+mj-lt"/>
                <a:cs typeface="+mn-cs"/>
              </a:rPr>
              <a:t>Prevenir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+mn-cs"/>
              </a:rPr>
              <a:t>, reducir, eliminar o aislar los riesgos de los distintos centros o puestos de trabajo;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+mn-cs"/>
              </a:rPr>
              <a:t>c) </a:t>
            </a:r>
            <a:r>
              <a:rPr lang="es-ES" sz="1400" u="sng" dirty="0">
                <a:solidFill>
                  <a:srgbClr val="000000"/>
                </a:solidFill>
                <a:latin typeface="+mj-lt"/>
                <a:cs typeface="+mn-cs"/>
              </a:rPr>
              <a:t>Estimular y desarrollar </a:t>
            </a:r>
            <a:r>
              <a:rPr lang="es-ES" sz="1400" dirty="0">
                <a:solidFill>
                  <a:srgbClr val="000000"/>
                </a:solidFill>
                <a:latin typeface="+mj-lt"/>
                <a:cs typeface="+mn-cs"/>
              </a:rPr>
              <a:t>una actitud positiva respecto de la prevención de los accidentes o enfermedades que puedan derivarse de la actividad laboral.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5126" name="AutoShape 2" descr="http://image.slidesharecdn.com/seguridad-e-higiene-en-la-construccin-1207054885873288-3/95/slide-14-728.jpg?120704408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AR" altLang="es-AR"/>
          </a:p>
        </p:txBody>
      </p:sp>
      <p:sp>
        <p:nvSpPr>
          <p:cNvPr id="4" name="3 CuadroTexto"/>
          <p:cNvSpPr txBox="1"/>
          <p:nvPr/>
        </p:nvSpPr>
        <p:spPr>
          <a:xfrm>
            <a:off x="4179888" y="1125538"/>
            <a:ext cx="4495800" cy="6461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latin typeface="+mj-lt"/>
              </a:rPr>
              <a:t>Organiza y Establece Condiciones de Higiene y Seguridad</a:t>
            </a:r>
            <a:endParaRPr lang="es-ES" b="1" dirty="0"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00125" y="1228750"/>
            <a:ext cx="2228850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latin typeface="+mj-lt"/>
              </a:rPr>
              <a:t>Ley 19587/72</a:t>
            </a:r>
          </a:p>
        </p:txBody>
      </p:sp>
      <p:cxnSp>
        <p:nvCxnSpPr>
          <p:cNvPr id="10" name="9 Conector recto de flecha"/>
          <p:cNvCxnSpPr>
            <a:stCxn id="5" idx="3"/>
            <a:endCxn id="4" idx="1"/>
          </p:cNvCxnSpPr>
          <p:nvPr/>
        </p:nvCxnSpPr>
        <p:spPr>
          <a:xfrm>
            <a:off x="3228975" y="1428775"/>
            <a:ext cx="950913" cy="198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1021804" y="2348879"/>
            <a:ext cx="492443" cy="2893101"/>
          </a:xfrm>
          <a:prstGeom prst="rect">
            <a:avLst/>
          </a:prstGeom>
          <a:solidFill>
            <a:srgbClr val="65ABE5"/>
          </a:solidFill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3366"/>
                </a:solidFill>
                <a:latin typeface="Calibri"/>
                <a:cs typeface="+mn-cs"/>
              </a:rPr>
              <a:t>Ley 19587       Art 4º</a:t>
            </a:r>
            <a:endParaRPr lang="es-ES" dirty="0">
              <a:solidFill>
                <a:srgbClr val="003366"/>
              </a:solidFill>
              <a:latin typeface="Calibri"/>
              <a:cs typeface="+mn-cs"/>
            </a:endParaRPr>
          </a:p>
        </p:txBody>
      </p:sp>
      <p:pic>
        <p:nvPicPr>
          <p:cNvPr id="14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39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03300" y="1988840"/>
            <a:ext cx="4073525" cy="36686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El responsable de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Seg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. e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Hig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. deberá verificar  las condiciones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 de seguridad y dejar constancia que el mismo se encuentra en condiciones para realizar tareas.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Deberán tener 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barandas a 0,50 m, 1 m y zócalos.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Tendrán 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ancho mínimo de 0,60 m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Plataforma anclada a la estructura y 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no sobrepasarán más de 20 cm del soporte.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Solo serán utilizados por </a:t>
            </a:r>
            <a:r>
              <a:rPr lang="es-AR" sz="1400" b="1" dirty="0">
                <a:latin typeface="Arial" panose="020B0604020202020204" pitchFamily="34" charset="0"/>
                <a:cs typeface="Arial" panose="020B0604020202020204" pitchFamily="34" charset="0"/>
              </a:rPr>
              <a:t>personal capacitado</a:t>
            </a:r>
            <a:r>
              <a:rPr lang="es-A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17 Imagen" descr="160526-andamio-20colgante_g-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738" y="3803650"/>
            <a:ext cx="3040062" cy="2278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8786" name="Picture 2" descr="\\cevallos_fs\SST\AAA Fotos Relevamientos SST\CyMAT\4 - Condiciones de Protección para Trabajos en Altura\4.1 Barandas\Falta baranda todo perimet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738" y="954088"/>
            <a:ext cx="2965450" cy="22240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9362" name="Picture 34" descr="\\cevallos_fs\SST\AAA Fotos Relevamientos SST\CyMAT\4 - Condiciones de Protección para Trabajos en Altura\4.7 Andamios-Balancines\Falta prensacab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2852738"/>
            <a:ext cx="1684338" cy="12636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Imagen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000125" y="928688"/>
            <a:ext cx="4076700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Andamios Colgantes</a:t>
            </a:r>
            <a:endParaRPr lang="es-ES" altLang="es-ES" sz="20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60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000125" y="969963"/>
            <a:ext cx="735806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Perímetros de losas</a:t>
            </a:r>
            <a:br>
              <a:rPr lang="es-AR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endParaRPr lang="es-E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6" descr="Losa sin barandas"/>
          <p:cNvPicPr>
            <a:picLocks noChangeAspect="1" noChangeArrowheads="1"/>
          </p:cNvPicPr>
          <p:nvPr/>
        </p:nvPicPr>
        <p:blipFill>
          <a:blip r:embed="rId4"/>
          <a:srcRect l="3691" r="11073" b="2461"/>
          <a:stretch>
            <a:fillRect/>
          </a:stretch>
        </p:blipFill>
        <p:spPr bwMode="auto">
          <a:xfrm>
            <a:off x="4791075" y="1704975"/>
            <a:ext cx="3538538" cy="3024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Picture 17" descr="Barandas perimetrales bien los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7588" y="1700213"/>
            <a:ext cx="3667125" cy="3028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Rectangle 9"/>
          <p:cNvSpPr/>
          <p:nvPr/>
        </p:nvSpPr>
        <p:spPr>
          <a:xfrm>
            <a:off x="1000125" y="4895850"/>
            <a:ext cx="3679825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 Aberturas de Pisos con Cubiertas o Barandas horizontales y resistentes a 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1m, 0.50m y zócalo.</a:t>
            </a:r>
            <a:endParaRPr lang="es-A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\\cevallos_fs\SST\AAA Fotos Relevamientos SST\2016-05-16 BENITEZ-PINTO-CACACE-SANCHEZ\Av RAFAEL OBLIGADO S-N ENTRE Av SARMIENTO Y LA PAMPA (TORRE DE CONTROL)\WP_20160516_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1075" y="4911725"/>
            <a:ext cx="3538538" cy="15414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1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\\cevallos_fs\SST\AAA Fotos Relevamientos SST\CyMAT\4 - Condiciones de Protección para Trabajos en Altura\4.8 Plataforma 0.60mt\No cumple con plataforma de trabajo y escalera no sujeta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3975" y="1412776"/>
            <a:ext cx="1935163" cy="25796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5" name="Rectangle 1029"/>
          <p:cNvSpPr>
            <a:spLocks noChangeArrowheads="1"/>
          </p:cNvSpPr>
          <p:nvPr/>
        </p:nvSpPr>
        <p:spPr bwMode="auto">
          <a:xfrm>
            <a:off x="1000125" y="692696"/>
            <a:ext cx="7358063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Escaleras</a:t>
            </a:r>
            <a:endParaRPr lang="es-E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cevallos_fs\SST\AAA Fotos Relevamientos SST\CyMAT\4 - Condiciones de Protección para Trabajos en Altura\4.3 Escaleras 1mt. acceso\No supe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1412776"/>
            <a:ext cx="1933575" cy="25796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1" name="Picture 7" descr="\\cevallos_fs\SST\AAA Fotos Relevamientos SST\2016-04-12 PINTO BENITEZ\PLAZA 804-06\WP_20160412_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149080"/>
            <a:ext cx="3551238" cy="19510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2 CuadroTexto"/>
          <p:cNvSpPr txBox="1"/>
          <p:nvPr/>
        </p:nvSpPr>
        <p:spPr>
          <a:xfrm>
            <a:off x="1000125" y="4077072"/>
            <a:ext cx="3584575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Sobrepasarán 1 m al acceso.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Estarán apoyadas sobre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plano firme y sujetas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su parte superior.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Solo se utilizarán para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ascenso y descenso.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Serán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y no se pintarán</a:t>
            </a:r>
            <a:r>
              <a:rPr lang="es-ES" sz="1400" dirty="0">
                <a:latin typeface="+mj-lt"/>
              </a:rPr>
              <a:t>.</a:t>
            </a:r>
          </a:p>
        </p:txBody>
      </p:sp>
      <p:pic>
        <p:nvPicPr>
          <p:cNvPr id="1033" name="Picture 9" descr="\\cevallos_fs\SST\AAA Fotos Relevamientos SST\2016-03-04 PINTO BENITEZ\FREIRE 2029\WP_20160304_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1412776"/>
            <a:ext cx="1447800" cy="25765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1412776"/>
            <a:ext cx="1460500" cy="25749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44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8" name="1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29"/>
          <p:cNvSpPr>
            <a:spLocks noChangeArrowheads="1"/>
          </p:cNvSpPr>
          <p:nvPr/>
        </p:nvSpPr>
        <p:spPr bwMode="auto">
          <a:xfrm>
            <a:off x="1000125" y="620713"/>
            <a:ext cx="3427413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Huecos de Ascensor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030" descr="Hueco Ascensor bien"/>
          <p:cNvPicPr>
            <a:picLocks noChangeAspect="1" noChangeArrowheads="1"/>
          </p:cNvPicPr>
          <p:nvPr/>
        </p:nvPicPr>
        <p:blipFill>
          <a:blip r:embed="rId3"/>
          <a:srcRect r="14648" b="3317"/>
          <a:stretch>
            <a:fillRect/>
          </a:stretch>
        </p:blipFill>
        <p:spPr bwMode="auto">
          <a:xfrm>
            <a:off x="1463675" y="1341438"/>
            <a:ext cx="2501900" cy="2125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Rectangle 1029"/>
          <p:cNvSpPr>
            <a:spLocks noChangeArrowheads="1"/>
          </p:cNvSpPr>
          <p:nvPr/>
        </p:nvSpPr>
        <p:spPr bwMode="auto">
          <a:xfrm>
            <a:off x="4679950" y="620713"/>
            <a:ext cx="3678238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Huecos de </a:t>
            </a:r>
            <a:r>
              <a:rPr lang="es-AR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Escaleras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5" descr="Barandas Caja de escaler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8525" y="1341438"/>
            <a:ext cx="1743075" cy="2125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Picture 10" descr="DSC032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2888" y="1341438"/>
            <a:ext cx="17653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\\cevallos_fs\SST\AAA Fotos Relevamientos SST\CyMAT\4 - Condiciones de Protección para Trabajos en Altura\4.1 Barandas\Tapar pase complet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1925" y="3716338"/>
            <a:ext cx="2533650" cy="19002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679950" y="3573463"/>
            <a:ext cx="367823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Pases de losas </a:t>
            </a:r>
            <a:r>
              <a:rPr lang="es-AR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(plenos)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8" descr="pases losa"/>
          <p:cNvPicPr>
            <a:picLocks noChangeAspect="1" noChangeArrowheads="1"/>
          </p:cNvPicPr>
          <p:nvPr/>
        </p:nvPicPr>
        <p:blipFill>
          <a:blip r:embed="rId7"/>
          <a:srcRect r="12689"/>
          <a:stretch>
            <a:fillRect/>
          </a:stretch>
        </p:blipFill>
        <p:spPr bwMode="auto">
          <a:xfrm>
            <a:off x="4708525" y="4359275"/>
            <a:ext cx="1682750" cy="1446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2" name="Picture 9" descr="Pases losas"/>
          <p:cNvPicPr>
            <a:picLocks noChangeAspect="1" noChangeArrowheads="1"/>
          </p:cNvPicPr>
          <p:nvPr/>
        </p:nvPicPr>
        <p:blipFill>
          <a:blip r:embed="rId8"/>
          <a:srcRect l="17021"/>
          <a:stretch>
            <a:fillRect/>
          </a:stretch>
        </p:blipFill>
        <p:spPr bwMode="auto">
          <a:xfrm>
            <a:off x="6675438" y="4365625"/>
            <a:ext cx="1682750" cy="1446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6" name="Imagen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90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3" name="1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29"/>
          <p:cNvSpPr>
            <a:spLocks noChangeArrowheads="1"/>
          </p:cNvSpPr>
          <p:nvPr/>
        </p:nvSpPr>
        <p:spPr bwMode="auto">
          <a:xfrm>
            <a:off x="1043608" y="620713"/>
            <a:ext cx="3427413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Pantallas/ Defensas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029"/>
          <p:cNvSpPr>
            <a:spLocks noChangeArrowheads="1"/>
          </p:cNvSpPr>
          <p:nvPr/>
        </p:nvSpPr>
        <p:spPr bwMode="auto">
          <a:xfrm>
            <a:off x="4679950" y="620713"/>
            <a:ext cx="3678238" cy="552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Montacargas/Plumas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P:\muni 4.jpg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l="1611" b="5488"/>
          <a:stretch>
            <a:fillRect/>
          </a:stretch>
        </p:blipFill>
        <p:spPr bwMode="auto">
          <a:xfrm>
            <a:off x="487363" y="4868863"/>
            <a:ext cx="1924050" cy="1385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1" name="Picture 3" descr="\\cevallos_fs\SST\AAA Fotos Relevamientos SST\CyMAT\4 - Condiciones de Protección para Trabajos en Altura\4.5 Pantalla Protección Objetos\Objetos en pantal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6038" y="4868863"/>
            <a:ext cx="1914525" cy="1403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3" name="Picture 5" descr="\\cevallos_fs\SST\AAA Fotos Relevamientos SST\CyMAT\4 - Condiciones de Protección para Trabajos en Altura\4.6 Puerta Montacargas\Falta mantener cerrada puerta guinche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6613" y="3649663"/>
            <a:ext cx="1941512" cy="25876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4" name="Picture 6" descr="\\cevallos_fs\SST\AAA Fotos Relevamientos SST\CyMAT\4 - Condiciones de Protección para Trabajos en Altura\4.6 Puerta Montacargas\Pueta Montacarga Bie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4075113"/>
            <a:ext cx="1912937" cy="1514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8" name="Picture 2" descr="\\cevallos_fs\SST\AAA Fotos Relevamientos SST\2016-05-09 PINTO BENITEZ\NICETO VEGA 5940\WP_20160509_0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475" y="1268413"/>
            <a:ext cx="1912938" cy="3406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96100" y="1687513"/>
            <a:ext cx="1766888" cy="18129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1" name="Picture 5" descr="\\cevallos_fs\SST\AAA Fotos Relevamientos SST\2016-03-07 PINTO BENITEZ\AV BALBIN RICARDO 2309\WP_20160307_01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1268413"/>
            <a:ext cx="1912938" cy="3406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51375" y="1676400"/>
            <a:ext cx="2151063" cy="17653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6096" name="Picture 8" descr="\\cevallos_fs\SST\AAA Fotos Relevamientos SST\2016-02-11 PINTO BENITEZ\RAMALLO 1784\WP_20160211_02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916363"/>
            <a:ext cx="53498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78625" y="5764213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41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25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484313"/>
            <a:ext cx="3624262" cy="259238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Rectangle 1029"/>
          <p:cNvSpPr>
            <a:spLocks noChangeArrowheads="1"/>
          </p:cNvSpPr>
          <p:nvPr/>
        </p:nvSpPr>
        <p:spPr bwMode="auto">
          <a:xfrm>
            <a:off x="1000125" y="620688"/>
            <a:ext cx="3427413" cy="7207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Perímetros de Excavación</a:t>
            </a:r>
            <a:endParaRPr lang="es-ES" sz="2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29"/>
          <p:cNvSpPr>
            <a:spLocks noChangeArrowheads="1"/>
          </p:cNvSpPr>
          <p:nvPr/>
        </p:nvSpPr>
        <p:spPr bwMode="auto">
          <a:xfrm>
            <a:off x="4706938" y="649288"/>
            <a:ext cx="3678237" cy="7207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Pasarelas de Circulación</a:t>
            </a:r>
            <a:endParaRPr lang="es-ES" sz="20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\\cevallos_fs\SST\AAA Fotos Relevamientos SST\2016-02-10 PINTO BENITEZ\AV CONGRESO 4944-48\WP_20160210_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938" y="4221163"/>
            <a:ext cx="3651250" cy="2051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20" name="Picture 4" descr="C:\Users\mgrande\Desktop\Imagen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4221163"/>
            <a:ext cx="2286000" cy="18240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21" name="Picture 5" descr="C:\Users\mgrande\Desktop\Imagen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75" y="1484313"/>
            <a:ext cx="2286000" cy="25781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Imagen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43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1000125" y="925513"/>
            <a:ext cx="735806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Situaciones Peligrosas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\\cevallos_fs\SST\AAA Fotos Relevamientos SST\2016-05-06 PINTO BENITEZ\EL SALVADOR 5761-69\WP_20160506_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1557338"/>
            <a:ext cx="7358063" cy="41322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09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000125" y="925513"/>
            <a:ext cx="735806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Situaciones Peligrosas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60" name="Picture 3" descr="C:\Users\mgrande\Desktop\sssssssssssssssssssss\DSCN3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449388"/>
            <a:ext cx="41576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43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000125" y="925513"/>
            <a:ext cx="735806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Situaciones Peligrosas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 descr="\\cevallos_fs\SST\AAA Fotos Relevamientos SST\CyMAT\4 - Condiciones de Protección para Trabajos en Altura\4.9 Linea de vida - Pto. fijo\Línea de vida M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6263" y="1557338"/>
            <a:ext cx="5665787" cy="42481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98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6" name="25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000125" y="925513"/>
            <a:ext cx="735806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Situaciones Peligrosas</a:t>
            </a:r>
            <a:endParaRPr lang="es-ES" altLang="es-ES" sz="2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8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682750"/>
            <a:ext cx="41925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49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24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2" descr="http://image.slidesharecdn.com/seguridad-e-higiene-en-la-construccin-1207054885873288-3/95/slide-14-728.jpg?120704408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4488" y="1443038"/>
            <a:ext cx="3187700" cy="646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prstClr val="black"/>
                </a:solidFill>
                <a:latin typeface="+mj-lt"/>
              </a:rPr>
              <a:t>Ley 19587/72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prstClr val="black"/>
                </a:solidFill>
                <a:latin typeface="+mj-lt"/>
              </a:rPr>
              <a:t>de Higiene y Seguridad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94138" y="1557338"/>
            <a:ext cx="2759075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j-lt"/>
              </a:rPr>
              <a:t>Reglamento general</a:t>
            </a:r>
          </a:p>
        </p:txBody>
      </p:sp>
      <p:cxnSp>
        <p:nvCxnSpPr>
          <p:cNvPr id="10" name="9 Conector recto de flecha"/>
          <p:cNvCxnSpPr>
            <a:stCxn id="5" idx="3"/>
            <a:endCxn id="7" idx="1"/>
          </p:cNvCxnSpPr>
          <p:nvPr/>
        </p:nvCxnSpPr>
        <p:spPr>
          <a:xfrm flipV="1">
            <a:off x="3532188" y="1757363"/>
            <a:ext cx="361950" cy="7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849938" y="2727325"/>
            <a:ext cx="2487612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Decreto 351/79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894138" y="3887788"/>
            <a:ext cx="3606800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j-lt"/>
              </a:rPr>
              <a:t>Reglamentos por actividad</a:t>
            </a:r>
            <a:endParaRPr lang="es-E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849938" y="5064125"/>
            <a:ext cx="2487612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Decreto 911/96</a:t>
            </a:r>
          </a:p>
        </p:txBody>
      </p:sp>
      <p:cxnSp>
        <p:nvCxnSpPr>
          <p:cNvPr id="24" name="23 Conector angular"/>
          <p:cNvCxnSpPr/>
          <p:nvPr/>
        </p:nvCxnSpPr>
        <p:spPr>
          <a:xfrm>
            <a:off x="4983163" y="4410075"/>
            <a:ext cx="914400" cy="914400"/>
          </a:xfrm>
          <a:prstGeom prst="bentConnector3">
            <a:avLst>
              <a:gd name="adj1" fmla="val 74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angular"/>
          <p:cNvCxnSpPr/>
          <p:nvPr/>
        </p:nvCxnSpPr>
        <p:spPr>
          <a:xfrm>
            <a:off x="4935538" y="2074863"/>
            <a:ext cx="914400" cy="914400"/>
          </a:xfrm>
          <a:prstGeom prst="bentConnector3">
            <a:avLst>
              <a:gd name="adj1" fmla="val 74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angular"/>
          <p:cNvCxnSpPr>
            <a:stCxn id="5" idx="2"/>
            <a:endCxn id="14" idx="1"/>
          </p:cNvCxnSpPr>
          <p:nvPr/>
        </p:nvCxnSpPr>
        <p:spPr>
          <a:xfrm rot="16200000" flipH="1">
            <a:off x="1916906" y="2110582"/>
            <a:ext cx="1998663" cy="19558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96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4941" r="9309" b="12350"/>
          <a:stretch>
            <a:fillRect/>
          </a:stretch>
        </p:blipFill>
        <p:spPr bwMode="auto">
          <a:xfrm>
            <a:off x="6330950" y="357188"/>
            <a:ext cx="1003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841208" y="2322746"/>
            <a:ext cx="776324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Riesgos Químicos y Biológicos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 la Industria de la Construcción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36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>
            <a:fillRect/>
          </a:stretch>
        </p:blipFill>
        <p:spPr bwMode="auto">
          <a:xfrm>
            <a:off x="-3175" y="357188"/>
            <a:ext cx="1117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>
            <a:fillRect/>
          </a:stretch>
        </p:blipFill>
        <p:spPr bwMode="auto">
          <a:xfrm>
            <a:off x="8212138" y="357188"/>
            <a:ext cx="931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0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9026"/>
          <a:stretch>
            <a:fillRect/>
          </a:stretch>
        </p:blipFill>
        <p:spPr bwMode="auto">
          <a:xfrm>
            <a:off x="1947863" y="357188"/>
            <a:ext cx="1281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1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1"/>
          <a:stretch>
            <a:fillRect/>
          </a:stretch>
        </p:blipFill>
        <p:spPr bwMode="auto">
          <a:xfrm>
            <a:off x="3162300" y="357188"/>
            <a:ext cx="8778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/>
          <a:stretch>
            <a:fillRect/>
          </a:stretch>
        </p:blipFill>
        <p:spPr bwMode="auto">
          <a:xfrm>
            <a:off x="103028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5" descr="C:\Documents and Settings\All Users\Documentos\Mis imágenes\Imágenes de muestra\UOCRApresente.jp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7549"/>
          <a:stretch>
            <a:fillRect/>
          </a:stretch>
        </p:blipFill>
        <p:spPr bwMode="auto">
          <a:xfrm>
            <a:off x="3990975" y="357188"/>
            <a:ext cx="1411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3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357188"/>
            <a:ext cx="1071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>
            <a:off x="0" y="6284913"/>
            <a:ext cx="9144000" cy="1587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313" y="55006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52239" name="Picture 4"/>
          <p:cNvPicPr>
            <a:picLocks noChangeAspect="1" noChangeArrowheads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276850"/>
            <a:ext cx="9286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0" name="Text Box 1"/>
          <p:cNvSpPr txBox="1">
            <a:spLocks noChangeArrowheads="1"/>
          </p:cNvSpPr>
          <p:nvPr/>
        </p:nvSpPr>
        <p:spPr bwMode="auto">
          <a:xfrm>
            <a:off x="2008188" y="2205038"/>
            <a:ext cx="50117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s-ES" altLang="es-ES" sz="6000" b="1" u="sng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2716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6 Rectángulo"/>
          <p:cNvSpPr>
            <a:spLocks noChangeArrowheads="1"/>
          </p:cNvSpPr>
          <p:nvPr/>
        </p:nvSpPr>
        <p:spPr bwMode="auto">
          <a:xfrm>
            <a:off x="992188" y="549275"/>
            <a:ext cx="7366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ES_tradnl" altLang="es-AR" sz="2800" b="1" u="sng">
                <a:solidFill>
                  <a:srgbClr val="003366"/>
                </a:solidFill>
              </a:rPr>
              <a:t>Contaminante Químico</a:t>
            </a:r>
            <a:r>
              <a:rPr lang="es-ES_tradnl" altLang="es-AR" sz="2400" b="1">
                <a:solidFill>
                  <a:srgbClr val="003366"/>
                </a:solidFill>
              </a:rPr>
              <a:t> Se define como:</a:t>
            </a:r>
            <a:endParaRPr lang="es-ES_tradnl" altLang="es-AR" sz="2400">
              <a:solidFill>
                <a:srgbClr val="003366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71513" y="1268413"/>
            <a:ext cx="205105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 SUSTANCIA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Orgánica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Inorgánica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Natural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Sintética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71850" y="1412875"/>
            <a:ext cx="208756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DURANTE: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Producción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Manipulación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Transporte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Almacenamiento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Uso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6" name="10 CuadroTexto"/>
          <p:cNvSpPr txBox="1">
            <a:spLocks noChangeArrowheads="1"/>
          </p:cNvSpPr>
          <p:nvPr/>
        </p:nvSpPr>
        <p:spPr bwMode="auto">
          <a:xfrm>
            <a:off x="6011863" y="1866900"/>
            <a:ext cx="2736850" cy="9239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AR" altLang="es-AR" b="1" u="sng">
                <a:solidFill>
                  <a:srgbClr val="000000"/>
                </a:solidFill>
              </a:rPr>
              <a:t>PUEDA INCORPORARSE AL: </a:t>
            </a:r>
            <a:r>
              <a:rPr lang="es-AR" altLang="es-AR" b="1">
                <a:solidFill>
                  <a:srgbClr val="000000"/>
                </a:solidFill>
              </a:rPr>
              <a:t>AMBIENTE LABORAL</a:t>
            </a:r>
          </a:p>
          <a:p>
            <a:pPr algn="ctr"/>
            <a:endParaRPr lang="es-AR" altLang="es-AR" b="1">
              <a:solidFill>
                <a:srgbClr val="000000"/>
              </a:solidFill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2722563" y="2470150"/>
            <a:ext cx="649287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671513" y="3928407"/>
            <a:ext cx="2051050" cy="20928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FORMA DE: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Polvos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Fibras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Humos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Gases/ Vapores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Líquido</a:t>
            </a:r>
            <a:r>
              <a:rPr lang="es-AR" b="1" dirty="0" smtClean="0">
                <a:solidFill>
                  <a:prstClr val="black"/>
                </a:solidFill>
              </a:rPr>
              <a:t>s</a:t>
            </a:r>
            <a:endParaRPr lang="es-AR" b="1" dirty="0">
              <a:solidFill>
                <a:prstClr val="black"/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5459413" y="2470150"/>
            <a:ext cx="64770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4414838" y="3898900"/>
            <a:ext cx="0" cy="95726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stCxn id="8" idx="2"/>
            <a:endCxn id="18" idx="0"/>
          </p:cNvCxnSpPr>
          <p:nvPr/>
        </p:nvCxnSpPr>
        <p:spPr>
          <a:xfrm>
            <a:off x="1697038" y="2591852"/>
            <a:ext cx="0" cy="133655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3221806" y="3932238"/>
            <a:ext cx="545465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en Cantidades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tengan probabilidades de lesionar la Salud de las Personas que entren en contacto con ellas.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3221806" y="4856163"/>
            <a:ext cx="545465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Cemento/ Yeso/ S</a:t>
            </a:r>
            <a:r>
              <a:rPr lang="es-E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ílice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Madera/ Metales</a:t>
            </a:r>
            <a:endParaRPr lang="es-A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Amianto/ Fibras Minerales Artificiales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Soldadura/ Asfalto/ Alquitrán/ Combustión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Soldadura/Pintura/ Imprimación/ Adhesivo/ Disolvente</a:t>
            </a:r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2194198" y="5045075"/>
            <a:ext cx="1009650" cy="0"/>
          </a:xfrm>
          <a:prstGeom prst="straightConnector1">
            <a:avLst/>
          </a:prstGeom>
          <a:ln w="571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2194198" y="5337175"/>
            <a:ext cx="1009650" cy="0"/>
          </a:xfrm>
          <a:prstGeom prst="straightConnector1">
            <a:avLst/>
          </a:prstGeom>
          <a:ln w="571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2194198" y="5613400"/>
            <a:ext cx="1009650" cy="0"/>
          </a:xfrm>
          <a:prstGeom prst="straightConnector1">
            <a:avLst/>
          </a:prstGeom>
          <a:ln w="571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2194198" y="5876925"/>
            <a:ext cx="1009650" cy="0"/>
          </a:xfrm>
          <a:prstGeom prst="straightConnector1">
            <a:avLst/>
          </a:prstGeom>
          <a:ln w="5715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24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3389313" y="1885950"/>
            <a:ext cx="4968875" cy="163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2000" b="1" dirty="0">
              <a:solidFill>
                <a:prstClr val="black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Por la Forma de presentarse.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Por sus Efectos en el Organismo</a:t>
            </a:r>
            <a:r>
              <a:rPr lang="es-AR" sz="2000" b="1" dirty="0">
                <a:solidFill>
                  <a:prstClr val="black"/>
                </a:solidFill>
              </a:rPr>
              <a:t>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92188" y="931863"/>
            <a:ext cx="7366000" cy="646331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Clasificación</a:t>
            </a:r>
            <a:r>
              <a:rPr lang="es-ES_tradnl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_tradnl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7 CuadroTexto"/>
          <p:cNvSpPr txBox="1">
            <a:spLocks noChangeArrowheads="1"/>
          </p:cNvSpPr>
          <p:nvPr/>
        </p:nvSpPr>
        <p:spPr bwMode="auto">
          <a:xfrm>
            <a:off x="3384550" y="3903663"/>
            <a:ext cx="4968875" cy="16303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s-ES" altLang="es-AR" sz="2000" b="1">
                <a:solidFill>
                  <a:srgbClr val="000000"/>
                </a:solidFill>
              </a:rPr>
              <a:t>Características del Producto.</a:t>
            </a:r>
          </a:p>
          <a:p>
            <a:pPr>
              <a:buFont typeface="Arial" pitchFamily="34" charset="0"/>
              <a:buChar char="•"/>
            </a:pPr>
            <a:r>
              <a:rPr lang="es-ES" altLang="es-AR" sz="2000" b="1">
                <a:solidFill>
                  <a:srgbClr val="000000"/>
                </a:solidFill>
              </a:rPr>
              <a:t>Concentración que ingresa al organismo.</a:t>
            </a:r>
          </a:p>
          <a:p>
            <a:pPr>
              <a:buFont typeface="Arial" pitchFamily="34" charset="0"/>
              <a:buChar char="•"/>
            </a:pPr>
            <a:r>
              <a:rPr lang="es-ES" altLang="es-AR" sz="2000" b="1">
                <a:solidFill>
                  <a:srgbClr val="000000"/>
                </a:solidFill>
              </a:rPr>
              <a:t>Tiempo expuesto al Producto.</a:t>
            </a:r>
          </a:p>
          <a:p>
            <a:pPr>
              <a:buFont typeface="Arial" pitchFamily="34" charset="0"/>
              <a:buChar char="•"/>
            </a:pPr>
            <a:r>
              <a:rPr lang="es-ES" altLang="es-AR" sz="2000" b="1">
                <a:solidFill>
                  <a:srgbClr val="000000"/>
                </a:solidFill>
              </a:rPr>
              <a:t>Vías de Ingreso.</a:t>
            </a:r>
          </a:p>
          <a:p>
            <a:pPr>
              <a:buFont typeface="Arial" pitchFamily="34" charset="0"/>
              <a:buChar char="•"/>
            </a:pPr>
            <a:r>
              <a:rPr lang="es-ES" altLang="es-AR" sz="2000" b="1">
                <a:solidFill>
                  <a:srgbClr val="000000"/>
                </a:solidFill>
              </a:rPr>
              <a:t>Condiciones de Salud del Trabajador.</a:t>
            </a:r>
            <a:endParaRPr lang="es-AR" altLang="es-AR" sz="2000" b="1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00125" y="4365625"/>
            <a:ext cx="1987550" cy="70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que tener en cuenta </a:t>
            </a:r>
            <a:endParaRPr lang="es-A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10 Conector recto de flecha"/>
          <p:cNvCxnSpPr>
            <a:stCxn id="9" idx="3"/>
            <a:endCxn id="54280" idx="1"/>
          </p:cNvCxnSpPr>
          <p:nvPr/>
        </p:nvCxnSpPr>
        <p:spPr>
          <a:xfrm>
            <a:off x="2987675" y="4719638"/>
            <a:ext cx="3968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1000125" y="2346325"/>
            <a:ext cx="1987550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Clasifican de acuerdo a:</a:t>
            </a:r>
          </a:p>
        </p:txBody>
      </p:sp>
      <p:sp>
        <p:nvSpPr>
          <p:cNvPr id="16" name="15 Abrir llave"/>
          <p:cNvSpPr/>
          <p:nvPr/>
        </p:nvSpPr>
        <p:spPr>
          <a:xfrm>
            <a:off x="3108325" y="1916113"/>
            <a:ext cx="276225" cy="1512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47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9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582738" y="5472113"/>
            <a:ext cx="5689600" cy="4000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ES" sz="2000" b="1">
                <a:solidFill>
                  <a:srgbClr val="000000"/>
                </a:solidFill>
              </a:rPr>
              <a:t>    Respiratoria     Dérmica     Digestiva     Parenteral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55303" name="8 Rectángulo"/>
          <p:cNvSpPr>
            <a:spLocks noChangeArrowheads="1"/>
          </p:cNvSpPr>
          <p:nvPr/>
        </p:nvSpPr>
        <p:spPr bwMode="auto">
          <a:xfrm>
            <a:off x="1043608" y="884094"/>
            <a:ext cx="7366000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ES_tradnl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Vías de Ingreso al Organismo</a:t>
            </a:r>
            <a:r>
              <a:rPr lang="es-ES_tradnl" altLang="es-A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5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604963"/>
            <a:ext cx="5892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25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56326" name="9 Rectángulo"/>
          <p:cNvSpPr>
            <a:spLocks noChangeArrowheads="1"/>
          </p:cNvSpPr>
          <p:nvPr/>
        </p:nvSpPr>
        <p:spPr bwMode="auto">
          <a:xfrm>
            <a:off x="992188" y="620688"/>
            <a:ext cx="736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Vías de Ingreso al Organismo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00125" y="2071479"/>
            <a:ext cx="2995613" cy="2800767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Respiratoria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1° </a:t>
            </a: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de ingreso en importancia.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formado por: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Laringe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Bronquios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Bronquiolos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Alvéolos pulmonares. </a:t>
            </a:r>
          </a:p>
        </p:txBody>
      </p:sp>
      <p:pic>
        <p:nvPicPr>
          <p:cNvPr id="9229" name="Picture 13" descr="C:\Users\Matías\Desktop\descarg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4463" y="3700463"/>
            <a:ext cx="2732087" cy="29876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6330" name="Picture 2" descr="C:\Users\mgrande\Desktop\AGENTES QUIMIC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04963"/>
            <a:ext cx="1962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64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7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922338" y="1738313"/>
            <a:ext cx="3976687" cy="3693319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Dérmica ( a través de piel)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2° </a:t>
            </a:r>
            <a:r>
              <a:rPr lang="es-AR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de ingreso en importancia.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todas las sustancias pueden penetrar a través de la piel, ya que para algunas la piel es impermeable.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que penetran a través de la piel pueden hacerlo: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Vehiculizadas por otras sustancias.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57351" name="8 Rectángulo"/>
          <p:cNvSpPr>
            <a:spLocks noChangeArrowheads="1"/>
          </p:cNvSpPr>
          <p:nvPr/>
        </p:nvSpPr>
        <p:spPr bwMode="auto">
          <a:xfrm>
            <a:off x="992188" y="692696"/>
            <a:ext cx="736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Vías de Ingreso al Organismo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encrypted-tbn1.gstatic.com/images?q=tbn:ANd9GcRaUEiP4V6qVjO_DDy2Bv7yDHTWprI_KSUy2LucYbD3rBw4CU_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488" y="3884613"/>
            <a:ext cx="3314700" cy="2039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7354" name="Picture 2" descr="C:\Users\mgrande\Desktop\demi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1585913"/>
            <a:ext cx="2066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87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025525" y="2000250"/>
            <a:ext cx="3330575" cy="3046988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Digestiva (Ingestión)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formado por: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Boca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Estómago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Intestinos.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de importancia en los casos donde las personas tienen el hábito de comer y beber en el puesto de trabajo.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1598613"/>
            <a:ext cx="23876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58376" name="8 Rectángulo"/>
          <p:cNvSpPr>
            <a:spLocks noChangeArrowheads="1"/>
          </p:cNvSpPr>
          <p:nvPr/>
        </p:nvSpPr>
        <p:spPr bwMode="auto">
          <a:xfrm>
            <a:off x="992188" y="692696"/>
            <a:ext cx="736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Vías de Ingreso al Organismo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7" name="Picture 2" descr="http://contenidosdigitales.ulp.edu.ar/exe/ciencias_naturales_nee/SISTEMA_DIGEST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802063"/>
            <a:ext cx="3683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21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16113"/>
            <a:ext cx="14144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85838" y="2362200"/>
            <a:ext cx="4219575" cy="2800767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Parenteral (Heridas)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Penetración directa </a:t>
            </a: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contaminante en el Organismo a través de una discontinuidad de la piel, como lo puede ser: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Herida.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Punción.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lesión mecánica, en casos de ulceración, suministra una vía de entrada eficaz para poner al tóxico en contacto con la corriente sanguínea.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59399" name="8 Rectángulo"/>
          <p:cNvSpPr>
            <a:spLocks noChangeArrowheads="1"/>
          </p:cNvSpPr>
          <p:nvPr/>
        </p:nvSpPr>
        <p:spPr bwMode="auto">
          <a:xfrm>
            <a:off x="992188" y="692696"/>
            <a:ext cx="736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Vías de Ingreso al Organismo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400" name="Picture 4" descr="C:\Users\Matías\Desktop\HERID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3500438"/>
            <a:ext cx="242093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86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9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982663" y="2290763"/>
            <a:ext cx="1287462" cy="4460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300" b="1" u="sng" dirty="0">
                <a:solidFill>
                  <a:srgbClr val="003366"/>
                </a:solidFill>
              </a:rPr>
              <a:t>Aguda</a:t>
            </a:r>
            <a:r>
              <a:rPr lang="es-ES" sz="2300" b="1" dirty="0">
                <a:solidFill>
                  <a:srgbClr val="003366"/>
                </a:solidFill>
                <a:latin typeface="Arial" pitchFamily="34" charset="0"/>
              </a:rPr>
              <a:t>:</a:t>
            </a:r>
            <a:endParaRPr lang="es-AR" sz="2300" b="1" u="sng" dirty="0">
              <a:solidFill>
                <a:srgbClr val="003366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708400" y="4554538"/>
            <a:ext cx="4622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Absorción de </a:t>
            </a:r>
            <a:r>
              <a:rPr lang="es-ES" sz="1600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PEQUEÑAS DOSIS </a:t>
            </a:r>
            <a:r>
              <a:rPr lang="es-E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largos períodos de tiempo</a:t>
            </a:r>
            <a:r>
              <a:rPr lang="es-ES" sz="2000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992188" y="4684713"/>
            <a:ext cx="1277937" cy="4460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300" b="1" u="sng" dirty="0">
                <a:solidFill>
                  <a:srgbClr val="003366"/>
                </a:solidFill>
              </a:rPr>
              <a:t>Crónica</a:t>
            </a:r>
            <a:r>
              <a:rPr lang="es-ES" sz="2300" b="1" dirty="0">
                <a:solidFill>
                  <a:srgbClr val="003366"/>
                </a:solidFill>
                <a:latin typeface="Arial" pitchFamily="34" charset="0"/>
              </a:rPr>
              <a:t>:</a:t>
            </a:r>
            <a:r>
              <a:rPr lang="es-ES" sz="23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es-AR" sz="2300" dirty="0">
              <a:solidFill>
                <a:srgbClr val="003366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60425" name="13 Rectángulo"/>
          <p:cNvSpPr>
            <a:spLocks noChangeArrowheads="1"/>
          </p:cNvSpPr>
          <p:nvPr/>
        </p:nvSpPr>
        <p:spPr bwMode="auto">
          <a:xfrm>
            <a:off x="992188" y="931863"/>
            <a:ext cx="7366000" cy="73866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8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Intoxicación</a:t>
            </a:r>
            <a:endParaRPr lang="es-ES_tradnl" altLang="es-AR" sz="24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08400" y="1998663"/>
            <a:ext cx="4649788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Absorción de </a:t>
            </a:r>
            <a:r>
              <a:rPr lang="es-ES" sz="1600" b="1" u="sng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ALTAS DOSIS </a:t>
            </a:r>
            <a:r>
              <a:rPr lang="es-E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poco tiempo </a:t>
            </a: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(máximo 24 horas) </a:t>
            </a:r>
            <a:r>
              <a:rPr lang="es-E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por contacto directo </a:t>
            </a: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sustancias tóxicas, ejemplo;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 Irritante o Corrosivo, como el ácido sulfúrico, el amoníaco, la soda cáustica y otros. 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2484438" y="23114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2422525" y="4684713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42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74725" y="4307612"/>
            <a:ext cx="740251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 de un Agente contaminante</a:t>
            </a: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tóxico o dañino para la salud.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Concentración que supere los límites permisibles.</a:t>
            </a:r>
            <a:endParaRPr lang="es-AR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 expuesto </a:t>
            </a: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jornada de trabajo o por un período prolongado.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de Susceptibilidad Individual</a:t>
            </a:r>
            <a:r>
              <a:rPr lang="es-AR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trabajador frente a los efectos de un agente o estímulo externo.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61446" name="7 Rectángulo"/>
          <p:cNvSpPr>
            <a:spLocks noChangeArrowheads="1"/>
          </p:cNvSpPr>
          <p:nvPr/>
        </p:nvSpPr>
        <p:spPr bwMode="auto">
          <a:xfrm>
            <a:off x="1022424" y="931863"/>
            <a:ext cx="7366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es-AR" altLang="es-AR" sz="2400" b="1" u="sng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Riesgo de contraer una Enfermedad Profesional</a:t>
            </a: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65684"/>
            <a:ext cx="3567113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1 CuadroTexto"/>
          <p:cNvSpPr txBox="1">
            <a:spLocks noChangeArrowheads="1"/>
          </p:cNvSpPr>
          <p:nvPr/>
        </p:nvSpPr>
        <p:spPr bwMode="auto">
          <a:xfrm>
            <a:off x="955675" y="2998912"/>
            <a:ext cx="3455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AR" altLang="es-AR" b="1" u="sng" dirty="0">
                <a:solidFill>
                  <a:srgbClr val="003366"/>
                </a:solidFill>
              </a:rPr>
              <a:t>Deben presentarse las siguientes condiciones</a:t>
            </a:r>
            <a:r>
              <a:rPr lang="es-AR" altLang="es-AR" b="1" dirty="0">
                <a:solidFill>
                  <a:srgbClr val="003366"/>
                </a:solidFill>
              </a:rPr>
              <a:t>:</a:t>
            </a:r>
          </a:p>
        </p:txBody>
      </p:sp>
      <p:pic>
        <p:nvPicPr>
          <p:cNvPr id="10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59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27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4413" y="785813"/>
            <a:ext cx="7272337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3200" b="1" u="sng" dirty="0">
                <a:solidFill>
                  <a:srgbClr val="003366"/>
                </a:solidFill>
                <a:latin typeface="+mj-lt"/>
              </a:rPr>
              <a:t>Ley 24.557 </a:t>
            </a:r>
            <a:r>
              <a:rPr lang="es-ES_tradnl" sz="2800" b="1" u="sng" dirty="0">
                <a:solidFill>
                  <a:srgbClr val="003366"/>
                </a:solidFill>
                <a:latin typeface="+mj-lt"/>
              </a:rPr>
              <a:t>de Riesgos del Trabajo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_tradnl" sz="2800" b="1" dirty="0">
                <a:solidFill>
                  <a:srgbClr val="003366"/>
                </a:solidFill>
                <a:latin typeface="+mj-lt"/>
              </a:rPr>
              <a:t>(Año 1995)</a:t>
            </a:r>
            <a:endParaRPr lang="es-ES_tradnl" sz="2400" b="1" dirty="0">
              <a:latin typeface="+mj-lt"/>
            </a:endParaRPr>
          </a:p>
        </p:txBody>
      </p:sp>
      <p:pic>
        <p:nvPicPr>
          <p:cNvPr id="7175" name="Picture 2" descr="C:\Users\mgrande\Desktop\800px-Palacio_de_Correos_(Buenos_Aires,_192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7538"/>
            <a:ext cx="36830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38650" y="1887538"/>
            <a:ext cx="4094163" cy="41703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u="sng" dirty="0">
              <a:solidFill>
                <a:srgbClr val="003366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u="sng" dirty="0">
                <a:solidFill>
                  <a:srgbClr val="003366"/>
                </a:solidFill>
              </a:rPr>
              <a:t>Objetivos del Sistema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b="1" u="sng" dirty="0">
              <a:solidFill>
                <a:srgbClr val="003366"/>
              </a:solidFill>
            </a:endParaRPr>
          </a:p>
          <a:p>
            <a:pPr marL="342900" indent="-342900" eaLnBrk="0" fontAlgn="auto" hangingPunct="0"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b="1" u="sng" dirty="0"/>
              <a:t>Prevenir</a:t>
            </a:r>
            <a:r>
              <a:rPr lang="es-ES_tradnl" dirty="0"/>
              <a:t> los siniestros laborales.</a:t>
            </a:r>
          </a:p>
          <a:p>
            <a:pPr marL="342900" indent="-342900" eaLnBrk="0" fontAlgn="auto" hangingPunct="0"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b="1" u="sng" dirty="0"/>
              <a:t>Reparar en tiempo y forma los daños </a:t>
            </a:r>
            <a:r>
              <a:rPr lang="es-ES_tradnl" dirty="0"/>
              <a:t>que se deriven de la ocurrencia de accidentes de trabajo y enfermedades profesionales.</a:t>
            </a:r>
          </a:p>
          <a:p>
            <a:pPr marL="342900" indent="-342900" eaLnBrk="0" fontAlgn="auto" hangingPunct="0">
              <a:spcBef>
                <a:spcPts val="1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b="1" u="sng" dirty="0"/>
              <a:t>Recalificar a los trabajadores </a:t>
            </a:r>
            <a:r>
              <a:rPr lang="es-ES_tradnl" dirty="0"/>
              <a:t>que tengan secuelas derivadas por los accidentes laborales y enfermedades profesionales.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65175" y="4076700"/>
            <a:ext cx="3684588" cy="1951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" sz="2000" b="1" dirty="0">
                <a:solidFill>
                  <a:srgbClr val="003366"/>
                </a:solidFill>
                <a:latin typeface="Calibri"/>
              </a:rPr>
              <a:t>Qué es?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endParaRPr lang="es-ES" sz="600" b="1" dirty="0">
              <a:solidFill>
                <a:srgbClr val="003366"/>
              </a:solidFill>
              <a:latin typeface="Calibri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defRPr/>
            </a:pPr>
            <a:r>
              <a:rPr lang="es-ES" dirty="0">
                <a:latin typeface="Calibri"/>
              </a:rPr>
              <a:t>Es uno de los componentes del </a:t>
            </a:r>
            <a:r>
              <a:rPr lang="es-ES" u="sng" dirty="0">
                <a:latin typeface="Calibri"/>
              </a:rPr>
              <a:t>Sistema de Seguridad Social </a:t>
            </a:r>
            <a:r>
              <a:rPr lang="es-ES" dirty="0">
                <a:latin typeface="Calibri"/>
              </a:rPr>
              <a:t>argentino. La Ley N°24.557 de Riesgos del Trabajo y su modificatoria (Ley N° 26.773). </a:t>
            </a:r>
            <a:endParaRPr lang="es-ES_tradnl" dirty="0">
              <a:latin typeface="Calibri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66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7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31640" y="188640"/>
            <a:ext cx="66247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476375" y="1652588"/>
            <a:ext cx="2452688" cy="46196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prstClr val="black"/>
                </a:solidFill>
                <a:latin typeface="Calibri"/>
                <a:cs typeface="+mn-cs"/>
              </a:rPr>
              <a:t>Consecuencias</a:t>
            </a:r>
            <a:endParaRPr lang="es-ES" sz="20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471" name="12 Rectángulo"/>
          <p:cNvSpPr>
            <a:spLocks noChangeArrowheads="1"/>
          </p:cNvSpPr>
          <p:nvPr/>
        </p:nvSpPr>
        <p:spPr bwMode="auto">
          <a:xfrm>
            <a:off x="4643438" y="1203325"/>
            <a:ext cx="3717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Enfermedades infectocontagiosas.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Reacciones alérgicas.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Intoxicaciones.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Efectos negativos en la salud de los trabajadores.</a:t>
            </a:r>
          </a:p>
        </p:txBody>
      </p:sp>
      <p:sp>
        <p:nvSpPr>
          <p:cNvPr id="62472" name="13 Rectángulo"/>
          <p:cNvSpPr>
            <a:spLocks noChangeArrowheads="1"/>
          </p:cNvSpPr>
          <p:nvPr/>
        </p:nvSpPr>
        <p:spPr bwMode="auto">
          <a:xfrm>
            <a:off x="607219" y="3615340"/>
            <a:ext cx="31146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Dengue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Zika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Gripe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Histoplasmosis (hongos)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Hepatitis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Sida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Otras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064250" y="3495675"/>
            <a:ext cx="1554163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prstClr val="black"/>
                </a:solidFill>
                <a:latin typeface="Calibri"/>
                <a:cs typeface="+mn-cs"/>
              </a:rPr>
              <a:t>Picaduras/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prstClr val="black"/>
                </a:solidFill>
                <a:latin typeface="Calibri"/>
                <a:cs typeface="+mn-cs"/>
              </a:rPr>
              <a:t>Mordeduras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Hormigas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Abejorros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Avispas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Serpientes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prstClr val="black"/>
                </a:solidFill>
                <a:latin typeface="Calibri"/>
                <a:cs typeface="+mn-cs"/>
              </a:rPr>
              <a:t>Roedores</a:t>
            </a:r>
          </a:p>
        </p:txBody>
      </p:sp>
      <p:sp>
        <p:nvSpPr>
          <p:cNvPr id="62474" name="15 Rectángulo"/>
          <p:cNvSpPr>
            <a:spLocks noChangeArrowheads="1"/>
          </p:cNvSpPr>
          <p:nvPr/>
        </p:nvSpPr>
        <p:spPr bwMode="auto">
          <a:xfrm>
            <a:off x="3116263" y="5070475"/>
            <a:ext cx="2303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Aserrín de algunos arboles (cáncer)</a:t>
            </a:r>
          </a:p>
          <a:p>
            <a:pPr>
              <a:buFont typeface="Arial" pitchFamily="34" charset="0"/>
              <a:buChar char="•"/>
            </a:pPr>
            <a:r>
              <a:rPr lang="es-ES" altLang="es-AR" b="1">
                <a:solidFill>
                  <a:srgbClr val="000000"/>
                </a:solidFill>
              </a:rPr>
              <a:t>Aserrín de cedro rojo occidental (alergias)</a:t>
            </a:r>
          </a:p>
        </p:txBody>
      </p:sp>
      <p:sp>
        <p:nvSpPr>
          <p:cNvPr id="17" name="16 Abrir llave"/>
          <p:cNvSpPr/>
          <p:nvPr/>
        </p:nvSpPr>
        <p:spPr>
          <a:xfrm>
            <a:off x="4267200" y="1023938"/>
            <a:ext cx="363538" cy="16573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prstClr val="black"/>
              </a:solidFill>
            </a:endParaRPr>
          </a:p>
        </p:txBody>
      </p:sp>
      <p:cxnSp>
        <p:nvCxnSpPr>
          <p:cNvPr id="19" name="18 Conector recto de flecha"/>
          <p:cNvCxnSpPr>
            <a:stCxn id="11" idx="2"/>
          </p:cNvCxnSpPr>
          <p:nvPr/>
        </p:nvCxnSpPr>
        <p:spPr>
          <a:xfrm flipH="1">
            <a:off x="2078038" y="2114550"/>
            <a:ext cx="624681" cy="1465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2690813" y="2073275"/>
            <a:ext cx="1624012" cy="239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1" idx="2"/>
          </p:cNvCxnSpPr>
          <p:nvPr/>
        </p:nvCxnSpPr>
        <p:spPr>
          <a:xfrm>
            <a:off x="2701925" y="2114550"/>
            <a:ext cx="3240088" cy="1528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09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557338"/>
            <a:ext cx="2647950" cy="163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60438" y="3213100"/>
            <a:ext cx="2646362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"/>
                <a:cs typeface="+mn-cs"/>
              </a:rPr>
              <a:t>Trabajos en rellenos ambientales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971550" y="765175"/>
            <a:ext cx="7750175" cy="5889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b="1" u="sng" dirty="0">
                <a:solidFill>
                  <a:srgbClr val="003366"/>
                </a:solidFill>
                <a:latin typeface="Calibri"/>
              </a:rPr>
              <a:t>Situaciones de Obra</a:t>
            </a:r>
          </a:p>
        </p:txBody>
      </p:sp>
      <p:pic>
        <p:nvPicPr>
          <p:cNvPr id="14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63498" name="Picture 5" descr="C:\Users\mgrande\AppData\Local\Microsoft\Windows\Temporary Internet Files\Content.Outlook\VPMEK4WL\baño suc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1916113"/>
            <a:ext cx="20859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6" descr="C:\Users\mgrande\AppData\Local\Microsoft\Windows\Temporary Internet Files\Content.Outlook\VPMEK4WL\80841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557338"/>
            <a:ext cx="2667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7" descr="C:\Users\mgrande\AppData\Local\Microsoft\Windows\Temporary Internet Files\Content.Outlook\VPMEK4WL\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33825"/>
            <a:ext cx="371316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427538" y="6021388"/>
            <a:ext cx="3713162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"/>
                <a:cs typeface="+mn-cs"/>
              </a:rPr>
              <a:t>Trabajos en rellenos ambientales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803650" y="3213100"/>
            <a:ext cx="2085975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"/>
                <a:cs typeface="+mn-cs"/>
              </a:rPr>
              <a:t>Sanitarios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070600" y="3573463"/>
            <a:ext cx="2651125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"/>
                <a:cs typeface="+mn-cs"/>
              </a:rPr>
              <a:t>Orden y limpieza</a:t>
            </a:r>
          </a:p>
        </p:txBody>
      </p:sp>
      <p:pic>
        <p:nvPicPr>
          <p:cNvPr id="63504" name="Picture 8" descr="C:\Users\mgrande\AppData\Local\Microsoft\Windows\Temporary Internet Files\Content.Outlook\VPMEK4WL\imagesZKF6ZO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170363"/>
            <a:ext cx="26670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942975" y="5572125"/>
            <a:ext cx="2673350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prstClr val="black"/>
                </a:solidFill>
                <a:latin typeface="Calibri"/>
                <a:cs typeface="+mn-cs"/>
              </a:rPr>
              <a:t>Roedores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60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4941" r="9309" b="12350"/>
          <a:stretch>
            <a:fillRect/>
          </a:stretch>
        </p:blipFill>
        <p:spPr bwMode="auto">
          <a:xfrm>
            <a:off x="6330950" y="357188"/>
            <a:ext cx="1003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545512" y="2132856"/>
            <a:ext cx="7763240" cy="181588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dirty="0">
                <a:solidFill>
                  <a:prstClr val="black"/>
                </a:solidFill>
                <a:latin typeface="+mn-lt"/>
                <a:cs typeface="Calibri" pitchFamily="34" charset="0"/>
              </a:rPr>
              <a:t>Riesgos Eléctricos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dirty="0">
                <a:solidFill>
                  <a:prstClr val="black"/>
                </a:solidFill>
                <a:latin typeface="+mn-lt"/>
                <a:cs typeface="Calibri" pitchFamily="34" charset="0"/>
              </a:rPr>
              <a:t>En la Industria de la Construcción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200" b="1" dirty="0">
                <a:solidFill>
                  <a:srgbClr val="003366"/>
                </a:solidFill>
              </a:rPr>
              <a:t> </a:t>
            </a:r>
            <a:endParaRPr lang="es-ES" sz="3200" b="1" dirty="0">
              <a:solidFill>
                <a:srgbClr val="003366"/>
              </a:solidFill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>
            <a:fillRect/>
          </a:stretch>
        </p:blipFill>
        <p:spPr bwMode="auto">
          <a:xfrm>
            <a:off x="-3175" y="357188"/>
            <a:ext cx="1117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>
            <a:fillRect/>
          </a:stretch>
        </p:blipFill>
        <p:spPr bwMode="auto">
          <a:xfrm>
            <a:off x="8212138" y="357188"/>
            <a:ext cx="931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9026"/>
          <a:stretch>
            <a:fillRect/>
          </a:stretch>
        </p:blipFill>
        <p:spPr bwMode="auto">
          <a:xfrm>
            <a:off x="1947863" y="357188"/>
            <a:ext cx="1281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1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1"/>
          <a:stretch>
            <a:fillRect/>
          </a:stretch>
        </p:blipFill>
        <p:spPr bwMode="auto">
          <a:xfrm>
            <a:off x="3162300" y="357188"/>
            <a:ext cx="8778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/>
          <a:stretch>
            <a:fillRect/>
          </a:stretch>
        </p:blipFill>
        <p:spPr bwMode="auto">
          <a:xfrm>
            <a:off x="1030288" y="357188"/>
            <a:ext cx="977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5" descr="C:\Documents and Settings\All Users\Documentos\Mis imágenes\Imágenes de muestra\UOCRApresente.jp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7549"/>
          <a:stretch>
            <a:fillRect/>
          </a:stretch>
        </p:blipFill>
        <p:spPr bwMode="auto">
          <a:xfrm>
            <a:off x="3990975" y="357188"/>
            <a:ext cx="1411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3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357188"/>
            <a:ext cx="1071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>
            <a:off x="0" y="6284913"/>
            <a:ext cx="9144000" cy="1587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313" y="55006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64527" name="Picture 4"/>
          <p:cNvPicPr>
            <a:picLocks noChangeAspect="1" noChangeArrowheads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7913"/>
            <a:ext cx="9286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8" name="Text Box 1"/>
          <p:cNvSpPr txBox="1">
            <a:spLocks noChangeArrowheads="1"/>
          </p:cNvSpPr>
          <p:nvPr/>
        </p:nvSpPr>
        <p:spPr bwMode="auto">
          <a:xfrm>
            <a:off x="2008188" y="2205038"/>
            <a:ext cx="50117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s-ES" altLang="es-ES" sz="6000" b="1" u="sng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55433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0 CuadroTexto"/>
          <p:cNvSpPr txBox="1">
            <a:spLocks noChangeArrowheads="1"/>
          </p:cNvSpPr>
          <p:nvPr/>
        </p:nvSpPr>
        <p:spPr bwMode="auto">
          <a:xfrm>
            <a:off x="1000125" y="915988"/>
            <a:ext cx="7358063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AR" altLang="es-ES" sz="32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Riesgos</a:t>
            </a:r>
            <a:r>
              <a:rPr lang="es-AR" altLang="es-ES" sz="36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AR" altLang="es-ES" sz="32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s-ES" altLang="es-ES" sz="32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es-AR" altLang="es-ES" sz="3200" b="1" u="sng" dirty="0" err="1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ctricos</a:t>
            </a:r>
            <a:endParaRPr lang="es-ES" altLang="es-ES" sz="3200" b="1" u="sng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Oval 6"/>
          <p:cNvSpPr>
            <a:spLocks noChangeArrowheads="1"/>
          </p:cNvSpPr>
          <p:nvPr/>
        </p:nvSpPr>
        <p:spPr bwMode="auto">
          <a:xfrm>
            <a:off x="2357438" y="4343400"/>
            <a:ext cx="2376487" cy="18002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Contactos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 </a:t>
            </a:r>
            <a:r>
              <a:rPr lang="es-MX" altLang="es-ES" sz="2400" b="1" dirty="0" smtClean="0">
                <a:solidFill>
                  <a:srgbClr val="003366"/>
                </a:solidFill>
                <a:latin typeface="+mj-lt"/>
                <a:cs typeface="+mn-cs"/>
              </a:rPr>
              <a:t>Indirectos</a:t>
            </a:r>
            <a:endParaRPr lang="es-MX" altLang="es-ES" sz="2400" b="1" dirty="0">
              <a:solidFill>
                <a:srgbClr val="003366"/>
              </a:solidFill>
              <a:latin typeface="+mj-lt"/>
              <a:cs typeface="+mn-cs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Puesta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a tierra</a:t>
            </a:r>
            <a:endParaRPr lang="es-ES" altLang="es-ES" sz="2400" b="1" dirty="0">
              <a:solidFill>
                <a:srgbClr val="003366"/>
              </a:solidFill>
              <a:latin typeface="+mj-lt"/>
              <a:cs typeface="+mn-cs"/>
            </a:endParaRPr>
          </a:p>
        </p:txBody>
      </p:sp>
      <p:sp>
        <p:nvSpPr>
          <p:cNvPr id="14340" name="Oval 7"/>
          <p:cNvSpPr>
            <a:spLocks noChangeArrowheads="1"/>
          </p:cNvSpPr>
          <p:nvPr/>
        </p:nvSpPr>
        <p:spPr bwMode="auto">
          <a:xfrm>
            <a:off x="5072063" y="4333875"/>
            <a:ext cx="1905000" cy="16668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Contactos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D</a:t>
            </a:r>
            <a:r>
              <a:rPr lang="es-MX" altLang="es-ES" sz="2400" b="1" dirty="0" smtClean="0">
                <a:solidFill>
                  <a:srgbClr val="003366"/>
                </a:solidFill>
                <a:latin typeface="+mj-lt"/>
                <a:cs typeface="+mn-cs"/>
              </a:rPr>
              <a:t>irectos</a:t>
            </a:r>
            <a:endParaRPr lang="es-ES" altLang="es-ES" sz="2400" b="1" dirty="0">
              <a:solidFill>
                <a:srgbClr val="003366"/>
              </a:solidFill>
              <a:latin typeface="+mj-lt"/>
              <a:cs typeface="+mn-cs"/>
            </a:endParaRPr>
          </a:p>
        </p:txBody>
      </p:sp>
      <p:sp>
        <p:nvSpPr>
          <p:cNvPr id="14341" name="Oval 8"/>
          <p:cNvSpPr>
            <a:spLocks noChangeArrowheads="1"/>
          </p:cNvSpPr>
          <p:nvPr/>
        </p:nvSpPr>
        <p:spPr bwMode="auto">
          <a:xfrm>
            <a:off x="6429375" y="2357438"/>
            <a:ext cx="2143125" cy="19288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Conectar y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D</a:t>
            </a:r>
            <a:r>
              <a:rPr lang="es-MX" altLang="es-ES" sz="2400" b="1" dirty="0" smtClean="0">
                <a:solidFill>
                  <a:srgbClr val="003366"/>
                </a:solidFill>
                <a:latin typeface="+mj-lt"/>
                <a:cs typeface="+mn-cs"/>
              </a:rPr>
              <a:t>esconectar</a:t>
            </a:r>
            <a:endParaRPr lang="es-ES" altLang="es-ES" sz="2400" b="1" dirty="0">
              <a:solidFill>
                <a:srgbClr val="003366"/>
              </a:solidFill>
              <a:latin typeface="+mj-lt"/>
              <a:cs typeface="+mn-cs"/>
            </a:endParaRPr>
          </a:p>
        </p:txBody>
      </p:sp>
      <p:sp>
        <p:nvSpPr>
          <p:cNvPr id="14342" name="Oval 4"/>
          <p:cNvSpPr>
            <a:spLocks noChangeArrowheads="1"/>
          </p:cNvSpPr>
          <p:nvPr/>
        </p:nvSpPr>
        <p:spPr bwMode="auto">
          <a:xfrm>
            <a:off x="214313" y="2500313"/>
            <a:ext cx="2513012" cy="20113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Control y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Señalización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 de líneas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+mn-cs"/>
              </a:rPr>
              <a:t>eléctricas</a:t>
            </a:r>
            <a:endParaRPr lang="es-ES" altLang="es-ES" sz="2400" b="1" dirty="0">
              <a:solidFill>
                <a:srgbClr val="003366"/>
              </a:solidFill>
              <a:latin typeface="+mj-lt"/>
              <a:cs typeface="+mn-cs"/>
            </a:endParaRPr>
          </a:p>
        </p:txBody>
      </p:sp>
      <p:sp>
        <p:nvSpPr>
          <p:cNvPr id="14343" name="35 CuadroTexto"/>
          <p:cNvSpPr txBox="1">
            <a:spLocks noChangeArrowheads="1"/>
          </p:cNvSpPr>
          <p:nvPr/>
        </p:nvSpPr>
        <p:spPr bwMode="auto">
          <a:xfrm>
            <a:off x="3071813" y="1562100"/>
            <a:ext cx="3214687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AR" altLang="es-ES" sz="2800" b="1" dirty="0">
                <a:solidFill>
                  <a:srgbClr val="003366"/>
                </a:solidFill>
                <a:latin typeface="+mj-lt"/>
                <a:cs typeface="Arial" charset="0"/>
              </a:rPr>
              <a:t>A tener en cuenta</a:t>
            </a:r>
            <a:endParaRPr lang="es-ES" altLang="es-ES" sz="2800" b="1" dirty="0">
              <a:solidFill>
                <a:srgbClr val="003366"/>
              </a:solidFill>
              <a:latin typeface="+mj-lt"/>
              <a:cs typeface="Arial" charset="0"/>
            </a:endParaRPr>
          </a:p>
        </p:txBody>
      </p:sp>
      <p:sp>
        <p:nvSpPr>
          <p:cNvPr id="40" name="39 Flecha abajo"/>
          <p:cNvSpPr/>
          <p:nvPr/>
        </p:nvSpPr>
        <p:spPr>
          <a:xfrm rot="3072491">
            <a:off x="2389188" y="2257425"/>
            <a:ext cx="785812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1" name="40 Flecha abajo"/>
          <p:cNvSpPr/>
          <p:nvPr/>
        </p:nvSpPr>
        <p:spPr>
          <a:xfrm rot="1392380">
            <a:off x="3519488" y="3313113"/>
            <a:ext cx="750887" cy="9366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2" name="41 Flecha abajo"/>
          <p:cNvSpPr/>
          <p:nvPr/>
        </p:nvSpPr>
        <p:spPr>
          <a:xfrm rot="19632082">
            <a:off x="5021263" y="3402013"/>
            <a:ext cx="750887" cy="9350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3" name="42 Flecha abajo"/>
          <p:cNvSpPr/>
          <p:nvPr/>
        </p:nvSpPr>
        <p:spPr>
          <a:xfrm rot="18408313">
            <a:off x="5743576" y="2400300"/>
            <a:ext cx="785812" cy="6429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5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77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 txBox="1">
            <a:spLocks noChangeArrowheads="1"/>
          </p:cNvSpPr>
          <p:nvPr/>
        </p:nvSpPr>
        <p:spPr bwMode="auto">
          <a:xfrm>
            <a:off x="4146550" y="2863850"/>
            <a:ext cx="4211638" cy="287972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419100" indent="-3825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s-MX" altLang="es-ES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Que el cuerpo humano </a:t>
            </a: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sea un  buen Conductor (se   incrementa con la humedad).</a:t>
            </a: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s-MX" alt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MX" altLang="es-ES" sz="1600" u="sng" dirty="0">
                <a:latin typeface="Arial" panose="020B0604020202020204" pitchFamily="34" charset="0"/>
                <a:cs typeface="Arial" panose="020B0604020202020204" pitchFamily="34" charset="0"/>
              </a:rPr>
              <a:t>el cuerpo </a:t>
            </a:r>
            <a:r>
              <a:rPr lang="es-MX" altLang="es-E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humano</a:t>
            </a: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forme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parte de un </a:t>
            </a: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Circuito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léctrico. </a:t>
            </a: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s-MX" alt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MX" altLang="es-ES" sz="1600" u="sng" dirty="0">
                <a:latin typeface="Arial" panose="020B0604020202020204" pitchFamily="34" charset="0"/>
                <a:cs typeface="Arial" panose="020B0604020202020204" pitchFamily="34" charset="0"/>
              </a:rPr>
              <a:t>el cuerpo </a:t>
            </a:r>
            <a:r>
              <a:rPr lang="es-MX" altLang="es-E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humano </a:t>
            </a:r>
          </a:p>
          <a:p>
            <a:pPr marL="36512" indent="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esté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sometido a una </a:t>
            </a: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Tensión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peligrosa</a:t>
            </a:r>
            <a:r>
              <a:rPr lang="es-MX" alt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5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1000125" y="915988"/>
            <a:ext cx="735806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AR" altLang="es-ES" sz="32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Riesgo de Electrocución</a:t>
            </a:r>
            <a:endParaRPr lang="es-ES" altLang="es-ES" sz="3200" b="1" u="sng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46550" y="2217738"/>
            <a:ext cx="4211638" cy="646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ES" b="1" dirty="0">
                <a:latin typeface="+mj-lt"/>
                <a:cs typeface="Arial" charset="0"/>
              </a:rPr>
              <a:t>Para ello debe cumplirse en forma simultánea tres condiciones:</a:t>
            </a:r>
          </a:p>
        </p:txBody>
      </p:sp>
      <p:pic>
        <p:nvPicPr>
          <p:cNvPr id="66569" name="Picture 2" descr="im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204864"/>
            <a:ext cx="2363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01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82675" y="2636838"/>
            <a:ext cx="1295400" cy="1570037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2400" b="1" dirty="0" smtClean="0">
                <a:latin typeface="+mj-lt"/>
                <a:cs typeface="Arial" charset="0"/>
              </a:rPr>
              <a:t>MBTS</a:t>
            </a:r>
            <a:r>
              <a:rPr lang="es-MX" altLang="es-ES" sz="2400" b="1" dirty="0">
                <a:latin typeface="+mj-lt"/>
                <a:cs typeface="Arial" charset="0"/>
              </a:rPr>
              <a:t>	</a:t>
            </a:r>
            <a:r>
              <a:rPr lang="es-MX" altLang="es-ES" sz="2400" b="1" dirty="0" smtClean="0">
                <a:latin typeface="+mj-lt"/>
                <a:cs typeface="Arial" charset="0"/>
              </a:rPr>
              <a:t>            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2400" b="1" dirty="0" smtClean="0">
                <a:latin typeface="+mj-lt"/>
                <a:cs typeface="Arial" charset="0"/>
              </a:rPr>
              <a:t>BT</a:t>
            </a:r>
            <a:r>
              <a:rPr lang="es-MX" altLang="es-ES" sz="2400" b="1" dirty="0">
                <a:latin typeface="+mj-lt"/>
                <a:cs typeface="Arial" charset="0"/>
              </a:rPr>
              <a:t>	</a:t>
            </a:r>
            <a:endParaRPr lang="es-MX" altLang="es-ES" sz="2400" b="1" dirty="0" smtClean="0">
              <a:latin typeface="+mj-lt"/>
              <a:cs typeface="Arial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2400" b="1" dirty="0" smtClean="0">
                <a:latin typeface="+mj-lt"/>
                <a:cs typeface="Arial" charset="0"/>
              </a:rPr>
              <a:t>MT</a:t>
            </a:r>
            <a:r>
              <a:rPr lang="es-MX" altLang="es-ES" sz="2400" b="1" dirty="0">
                <a:latin typeface="+mj-lt"/>
                <a:cs typeface="Arial" charset="0"/>
              </a:rPr>
              <a:t>	</a:t>
            </a:r>
            <a:endParaRPr lang="es-MX" altLang="es-ES" sz="2400" b="1" dirty="0" smtClean="0">
              <a:latin typeface="+mj-lt"/>
              <a:cs typeface="Arial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2400" b="1" dirty="0" smtClean="0">
                <a:latin typeface="+mj-lt"/>
                <a:cs typeface="Arial" charset="0"/>
              </a:rPr>
              <a:t>AT</a:t>
            </a:r>
            <a:r>
              <a:rPr lang="es-MX" altLang="es-ES" sz="2400" b="1" dirty="0">
                <a:solidFill>
                  <a:srgbClr val="003366"/>
                </a:solidFill>
                <a:latin typeface="+mj-lt"/>
                <a:cs typeface="Arial" charset="0"/>
              </a:rPr>
              <a:t>	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9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1138093" y="915987"/>
            <a:ext cx="7358063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AR" altLang="es-ES" sz="28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Clasificación de la corriente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AR" altLang="es-E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según su tensión</a:t>
            </a:r>
            <a:endParaRPr lang="es-ES" altLang="es-E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82675" y="4206875"/>
            <a:ext cx="7242175" cy="92333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En la construcción </a:t>
            </a:r>
            <a:r>
              <a:rPr lang="es-MX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utilizamos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ensión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 220v o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380v.</a:t>
            </a:r>
            <a:r>
              <a:rPr lang="es-MX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Pudiendo </a:t>
            </a: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utilizarse como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rifásica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Bifásica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Monofásica</a:t>
            </a:r>
            <a:r>
              <a:rPr lang="es-MX" altLang="es-E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sz="18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378075" y="2636838"/>
            <a:ext cx="5946775" cy="1200329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Muy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aja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ensión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0 - 24 volts.</a:t>
            </a:r>
            <a:endParaRPr lang="es-MX" alt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Baja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ensión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- 1000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volts.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ensión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1000 - 33000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volts.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Alta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ensión: + </a:t>
            </a: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de 33000 volts.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80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1000125" y="2205038"/>
            <a:ext cx="4286250" cy="386715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419100" indent="-3825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Alejamiento de las partes energizadas </a:t>
            </a: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(distancias de seguridad)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s-MX" alt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Interposición de obstáculos que impidan el contacto eléctrico </a:t>
            </a: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(barreras)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s-MX" alt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MX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Utilización de buenas aislaciones eléctricas </a:t>
            </a: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(cableados con aislación</a:t>
            </a:r>
            <a:r>
              <a:rPr lang="es-MX" altLang="es-ES" sz="2200" dirty="0">
                <a:latin typeface="+mj-lt"/>
                <a:cs typeface="Arial" charset="0"/>
              </a:rPr>
              <a:t>)</a:t>
            </a:r>
            <a:endParaRPr lang="es-ES" altLang="es-ES" sz="2200" dirty="0">
              <a:latin typeface="+mj-lt"/>
              <a:cs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00125" y="939800"/>
            <a:ext cx="4286250" cy="90487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u="sng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Sistemas de protección contra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u="sng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Contactos Eléctricos Directos</a:t>
            </a:r>
          </a:p>
        </p:txBody>
      </p:sp>
      <p:pic>
        <p:nvPicPr>
          <p:cNvPr id="68615" name="Picture 2" descr="C:\Users\Matías\Desktop\Contacto elec direc R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28765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52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033463" y="5229225"/>
            <a:ext cx="42862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corriente eléctrica tiende a pasar por </a:t>
            </a:r>
            <a:r>
              <a:rPr lang="es-MX" alt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camino </a:t>
            </a:r>
            <a:r>
              <a:rPr lang="es-MX" alt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que ofrece menor resistencia. </a:t>
            </a:r>
            <a:endParaRPr lang="es-MX" altLang="es-E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3" name="1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7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pic>
        <p:nvPicPr>
          <p:cNvPr id="696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1498" r="5878" b="2998"/>
          <a:stretch>
            <a:fillRect/>
          </a:stretch>
        </p:blipFill>
        <p:spPr bwMode="auto">
          <a:xfrm>
            <a:off x="6121400" y="955675"/>
            <a:ext cx="22367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1538" r="5966" b="1538"/>
          <a:stretch>
            <a:fillRect/>
          </a:stretch>
        </p:blipFill>
        <p:spPr bwMode="auto">
          <a:xfrm>
            <a:off x="6018213" y="3732213"/>
            <a:ext cx="23399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00125" y="939800"/>
            <a:ext cx="4286250" cy="90487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u="sng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Sistemas de protección contra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u="sng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Contactos Eléctricos Indirectos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033463" y="2420938"/>
            <a:ext cx="2817812" cy="23701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457200" algn="r"/>
                <a:tab pos="2806700" algn="ctr"/>
                <a:tab pos="5611813" algn="r"/>
              </a:tabLst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457200" algn="r"/>
                <a:tab pos="2806700" algn="ctr"/>
                <a:tab pos="5611813" algn="r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tabLst>
                <a:tab pos="457200" algn="r"/>
                <a:tab pos="2806700" algn="ctr"/>
                <a:tab pos="5611813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57200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s-E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Jabalina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Dispositivo que sirve </a:t>
            </a: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establecer 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un óptimo </a:t>
            </a: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contacto 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eléctrico con el </a:t>
            </a: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terreno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circundante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Dispersor</a:t>
            </a:r>
            <a:r>
              <a:rPr lang="en-U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Electrodo cilíndrico.</a:t>
            </a:r>
          </a:p>
        </p:txBody>
      </p:sp>
      <p:pic>
        <p:nvPicPr>
          <p:cNvPr id="6964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682875"/>
            <a:ext cx="204946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66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00125" y="971550"/>
            <a:ext cx="7358063" cy="7286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altLang="es-ES" sz="28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Tablero Principal </a:t>
            </a:r>
            <a:r>
              <a:rPr lang="es-ES" altLang="es-ES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altLang="es-ES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componentes)</a:t>
            </a: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3052763" y="1844675"/>
            <a:ext cx="5299075" cy="144621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Llaves Térmicas o Termo-magnéticas: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misma debe </a:t>
            </a:r>
            <a:r>
              <a:rPr lang="es-AR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interrumpir automáticamente el circuito cuando detecte sobrecargas (intensidades de corriente superiores a su limite de carga).</a:t>
            </a:r>
            <a:endParaRPr lang="es-ES" alt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2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" descr="https://encrypted-tbn1.gstatic.com/images?q=tbn:ANd9GcQJKwWNf_dzORlO90zWafTaIkCWOX6XH0FmysNJ1UE-J4xe-Ay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844675"/>
            <a:ext cx="13763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6" descr="http://t1.gstatic.com/images?q=tbn:ANd9GcSzK1ZVCEq6XBfeXdRPmlcG6XDa-aERLjY-x2COmIfTu3RRp1B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1810"/>
          <a:stretch>
            <a:fillRect/>
          </a:stretch>
        </p:blipFill>
        <p:spPr bwMode="auto">
          <a:xfrm>
            <a:off x="1519238" y="3306763"/>
            <a:ext cx="1112837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52763" y="3290888"/>
            <a:ext cx="5299075" cy="15065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Disyuntor: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mismo debe interrumpir automáticamente el circuito para valores de corriente de fuga menores a 30 </a:t>
            </a:r>
            <a:r>
              <a:rPr lang="es-ES" alt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(mili ampere). El tiempo de corte es de menos de 30 </a:t>
            </a:r>
            <a:r>
              <a:rPr lang="es-ES" alt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mseg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(mili segundos).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52763" y="4781550"/>
            <a:ext cx="5299075" cy="16557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Puesta a Tierra (PAT):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sistema de PAT ofrece un camino de mínima resistencia para la descarga de corrientes de fuga a tierra. En todos los casos deberá efectuarse la conexión de los artefactos eléctricos al sistema PAT. </a:t>
            </a:r>
          </a:p>
        </p:txBody>
      </p:sp>
      <p:pic>
        <p:nvPicPr>
          <p:cNvPr id="70667" name="Picture 4" descr="http://depaginas.com.ar/images/api/1/e/3/c/2615074623-_puesta_a_tier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2141" r="7237" b="3212"/>
          <a:stretch>
            <a:fillRect/>
          </a:stretch>
        </p:blipFill>
        <p:spPr bwMode="auto">
          <a:xfrm>
            <a:off x="1000125" y="4797425"/>
            <a:ext cx="19653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26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5657850" y="4748213"/>
            <a:ext cx="270033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Las máquinas y equipos que cuenten con esta protección no deben conectarse a tierra.</a:t>
            </a:r>
            <a:endParaRPr lang="es-ES" alt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7850" y="1854200"/>
            <a:ext cx="2700338" cy="27860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7" name="Text Box 6"/>
          <p:cNvSpPr txBox="1">
            <a:spLocks noChangeArrowheads="1"/>
          </p:cNvSpPr>
          <p:nvPr/>
        </p:nvSpPr>
        <p:spPr>
          <a:xfrm>
            <a:off x="1108075" y="2387600"/>
            <a:ext cx="3071813" cy="1363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Doble Aislamiento: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Utilizado en herramientas eléctricas portátiles, que se reconoce por el símbolo</a:t>
            </a:r>
            <a:endParaRPr lang="es-E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1685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pic>
        <p:nvPicPr>
          <p:cNvPr id="716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32238"/>
            <a:ext cx="17811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2" name="11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9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Imagen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00125" y="971550"/>
            <a:ext cx="7358063" cy="7286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altLang="es-ES" sz="2800" b="1" u="sng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Doble aislamiento eléctrico</a:t>
            </a:r>
            <a:endParaRPr lang="es-ES" altLang="es-ES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4356100" y="2827338"/>
            <a:ext cx="977900" cy="484187"/>
          </a:xfrm>
          <a:prstGeom prst="rightArrow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69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64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924300" y="965200"/>
            <a:ext cx="4699000" cy="5857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latin typeface="+mj-lt"/>
              </a:rPr>
              <a:t>Seguro por Accidentes y Enfermedades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1600" b="1" dirty="0">
                <a:latin typeface="+mj-lt"/>
              </a:rPr>
              <a:t>del trabajo.</a:t>
            </a:r>
            <a:endParaRPr lang="es-ES" sz="1600" b="1" dirty="0">
              <a:latin typeface="+mj-lt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84213" y="1058863"/>
            <a:ext cx="2227262" cy="400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latin typeface="+mj-lt"/>
              </a:rPr>
              <a:t>Ley 24557/95</a:t>
            </a:r>
          </a:p>
        </p:txBody>
      </p:sp>
      <p:cxnSp>
        <p:nvCxnSpPr>
          <p:cNvPr id="22" name="21 Conector recto de flecha"/>
          <p:cNvCxnSpPr>
            <a:stCxn id="20" idx="3"/>
            <a:endCxn id="13" idx="1"/>
          </p:cNvCxnSpPr>
          <p:nvPr/>
        </p:nvCxnSpPr>
        <p:spPr>
          <a:xfrm>
            <a:off x="2911475" y="1258888"/>
            <a:ext cx="1012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822325" y="1773238"/>
            <a:ext cx="4613275" cy="1816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Calibri"/>
                <a:cs typeface="+mn-cs"/>
              </a:rPr>
              <a:t>1</a:t>
            </a:r>
            <a:r>
              <a:rPr lang="es-ES" sz="1600" dirty="0">
                <a:latin typeface="Calibri"/>
                <a:cs typeface="+mn-cs"/>
              </a:rPr>
              <a:t>_Se considera </a:t>
            </a:r>
            <a:r>
              <a:rPr lang="es-ES" sz="1600" b="1" dirty="0">
                <a:latin typeface="Calibri"/>
                <a:cs typeface="+mn-cs"/>
              </a:rPr>
              <a:t>accidente de trabajo </a:t>
            </a:r>
            <a:r>
              <a:rPr lang="es-ES" sz="1600" dirty="0">
                <a:latin typeface="Calibri"/>
                <a:cs typeface="+mn-cs"/>
              </a:rPr>
              <a:t>a todo acontecimiento súbito y violento ocurrido por el hecho o </a:t>
            </a:r>
            <a:r>
              <a:rPr lang="es-ES" sz="1600" u="sng" dirty="0">
                <a:latin typeface="Calibri"/>
                <a:cs typeface="+mn-cs"/>
              </a:rPr>
              <a:t>en ocasión del trabajo, o en el trayecto entre el domicilio del trabajador y el lugar de trabajo</a:t>
            </a:r>
            <a:r>
              <a:rPr lang="es-ES" sz="1600" dirty="0">
                <a:latin typeface="Calibri"/>
                <a:cs typeface="+mn-cs"/>
              </a:rPr>
              <a:t>, siempre y cuando el damnificado no hubiere interrumpido o alterado dicho trayecto por causas ajenas  al trabajo.</a:t>
            </a: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>
          <a:xfrm>
            <a:off x="6319838" y="2276475"/>
            <a:ext cx="2474912" cy="63976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_tradnl" sz="19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ACCIDENTE </a:t>
            </a:r>
          </a:p>
          <a:p>
            <a:pPr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_tradnl" sz="19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DE TRABAJO</a:t>
            </a:r>
            <a:endParaRPr lang="es-ES_tradnl" sz="1900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6319838" y="3500438"/>
            <a:ext cx="2474912" cy="64928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" sz="19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ACCIDENTE </a:t>
            </a:r>
          </a:p>
          <a:p>
            <a:pPr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" sz="19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IN ITINERE</a:t>
            </a:r>
            <a:r>
              <a:rPr lang="es-ES" sz="19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204" name="2 Marcador de contenido"/>
          <p:cNvSpPr txBox="1">
            <a:spLocks/>
          </p:cNvSpPr>
          <p:nvPr/>
        </p:nvSpPr>
        <p:spPr bwMode="auto">
          <a:xfrm>
            <a:off x="6319838" y="4941888"/>
            <a:ext cx="2495550" cy="647700"/>
          </a:xfrm>
          <a:prstGeom prst="rect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419100" indent="-3825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F6FC6"/>
              </a:buClr>
              <a:buSzPct val="80000"/>
              <a:buFont typeface="Wingdings 2" pitchFamily="18" charset="2"/>
              <a:buNone/>
            </a:pPr>
            <a:r>
              <a:rPr lang="es-ES" altLang="es-AR" b="1" dirty="0">
                <a:solidFill>
                  <a:srgbClr val="003366"/>
                </a:solidFill>
                <a:latin typeface="Arial" pitchFamily="34" charset="0"/>
              </a:rPr>
              <a:t>ENFERMEDADES</a:t>
            </a:r>
          </a:p>
          <a:p>
            <a:pPr algn="ctr">
              <a:spcBef>
                <a:spcPct val="20000"/>
              </a:spcBef>
              <a:buClr>
                <a:srgbClr val="0F6FC6"/>
              </a:buClr>
              <a:buSzPct val="80000"/>
              <a:buFont typeface="Wingdings 2" pitchFamily="18" charset="2"/>
              <a:buNone/>
            </a:pPr>
            <a:r>
              <a:rPr lang="es-ES" altLang="es-AR" b="1" dirty="0">
                <a:solidFill>
                  <a:srgbClr val="003366"/>
                </a:solidFill>
                <a:latin typeface="Arial" pitchFamily="34" charset="0"/>
              </a:rPr>
              <a:t>PROFESIONALES</a:t>
            </a:r>
            <a:endParaRPr lang="es-ES" altLang="es-AR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2325" y="3860800"/>
            <a:ext cx="4613275" cy="1816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2</a:t>
            </a:r>
            <a:r>
              <a:rPr lang="es-ES" sz="1600" dirty="0">
                <a:latin typeface="+mj-lt"/>
                <a:cs typeface="+mn-cs"/>
              </a:rPr>
              <a:t>_</a:t>
            </a:r>
            <a:r>
              <a:rPr lang="es-ES" sz="1600" dirty="0">
                <a:solidFill>
                  <a:srgbClr val="000000"/>
                </a:solidFill>
                <a:latin typeface="+mj-lt"/>
                <a:cs typeface="+mn-cs"/>
              </a:rPr>
              <a:t>Se consideran </a:t>
            </a:r>
            <a:r>
              <a:rPr lang="es-ES" sz="1600" b="1" dirty="0">
                <a:solidFill>
                  <a:srgbClr val="000000"/>
                </a:solidFill>
                <a:latin typeface="+mj-lt"/>
                <a:cs typeface="+mn-cs"/>
              </a:rPr>
              <a:t>enfermedades profesionales </a:t>
            </a:r>
            <a:r>
              <a:rPr lang="es-ES" sz="1600" dirty="0">
                <a:solidFill>
                  <a:srgbClr val="000000"/>
                </a:solidFill>
                <a:latin typeface="+mj-lt"/>
                <a:cs typeface="+mn-cs"/>
              </a:rPr>
              <a:t>aquellas que se encuentran </a:t>
            </a:r>
            <a:r>
              <a:rPr lang="es-ES" sz="1600" u="sng" dirty="0">
                <a:solidFill>
                  <a:srgbClr val="000000"/>
                </a:solidFill>
                <a:latin typeface="+mj-lt"/>
                <a:cs typeface="+mn-cs"/>
              </a:rPr>
              <a:t>incluidas en el listado de enfermedades profesionales </a:t>
            </a:r>
            <a:r>
              <a:rPr lang="es-ES" sz="1600" dirty="0">
                <a:solidFill>
                  <a:srgbClr val="000000"/>
                </a:solidFill>
                <a:latin typeface="+mj-lt"/>
                <a:cs typeface="+mn-cs"/>
              </a:rPr>
              <a:t>que elaborará y revisará el Poder Ejecutivo anualmente, conforme al procedimiento del artículo 40 apartado 3 de esta ley.</a:t>
            </a:r>
            <a:endParaRPr lang="es-ES" sz="1600" dirty="0">
              <a:latin typeface="+mj-lt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9719" y="1772817"/>
            <a:ext cx="492443" cy="3904114"/>
          </a:xfrm>
          <a:prstGeom prst="rect">
            <a:avLst/>
          </a:prstGeom>
          <a:solidFill>
            <a:srgbClr val="65ABE5"/>
          </a:solidFill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3366"/>
                </a:solidFill>
                <a:latin typeface="Calibri"/>
                <a:cs typeface="+mn-cs"/>
              </a:rPr>
              <a:t>Ley 24557     Art 6º Contingencias</a:t>
            </a:r>
            <a:endParaRPr lang="es-ES" dirty="0">
              <a:solidFill>
                <a:srgbClr val="003366"/>
              </a:solidFill>
              <a:latin typeface="Calibri"/>
              <a:cs typeface="+mn-cs"/>
            </a:endParaRPr>
          </a:p>
        </p:txBody>
      </p:sp>
      <p:cxnSp>
        <p:nvCxnSpPr>
          <p:cNvPr id="6" name="5 Conector angular"/>
          <p:cNvCxnSpPr>
            <a:endCxn id="24" idx="1"/>
          </p:cNvCxnSpPr>
          <p:nvPr/>
        </p:nvCxnSpPr>
        <p:spPr>
          <a:xfrm rot="16200000" flipH="1">
            <a:off x="5498307" y="1775618"/>
            <a:ext cx="1066800" cy="5762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endCxn id="25" idx="1"/>
          </p:cNvCxnSpPr>
          <p:nvPr/>
        </p:nvCxnSpPr>
        <p:spPr>
          <a:xfrm rot="16200000" flipH="1">
            <a:off x="5405438" y="2909887"/>
            <a:ext cx="1252538" cy="5762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angular"/>
          <p:cNvCxnSpPr>
            <a:endCxn id="8204" idx="1"/>
          </p:cNvCxnSpPr>
          <p:nvPr/>
        </p:nvCxnSpPr>
        <p:spPr>
          <a:xfrm rot="16200000" flipH="1">
            <a:off x="5291138" y="4237037"/>
            <a:ext cx="1481138" cy="5762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15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00125" y="939800"/>
            <a:ext cx="7358063" cy="66675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u="sng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EPP Dieléctricos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843088"/>
            <a:ext cx="2851150" cy="178117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3263" y="1843088"/>
            <a:ext cx="1598612" cy="232092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43088"/>
            <a:ext cx="1582737" cy="233997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11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3" name="12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1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corpom.com.ar/wp-content/uploads/2015/04/alf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308475"/>
            <a:ext cx="3082925" cy="17145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1" name="Picture 3" descr="C:\Users\Matías\Desktop\Conv 36-15\Nueva carpeta\mangas certificada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6000" y="3933825"/>
            <a:ext cx="2835275" cy="2025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37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46084" name="Rectangle 3"/>
          <p:cNvSpPr txBox="1">
            <a:spLocks noChangeArrowheads="1"/>
          </p:cNvSpPr>
          <p:nvPr/>
        </p:nvSpPr>
        <p:spPr bwMode="auto">
          <a:xfrm>
            <a:off x="4781550" y="1954213"/>
            <a:ext cx="3576638" cy="4125912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419100" indent="-382588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MX" altLang="es-ES" sz="18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 la corriente.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MX" altLang="es-ES" sz="1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 ser posible lo anterior </a:t>
            </a:r>
            <a:r>
              <a:rPr lang="es-MX" altLang="es-ES" sz="18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un objeto no conductor</a:t>
            </a:r>
            <a:r>
              <a:rPr lang="es-MX" altLang="es-ES" sz="1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seco como un trozo de madera y guantes, </a:t>
            </a:r>
            <a:r>
              <a:rPr lang="es-MX" altLang="es-ES" sz="18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 sobre material no conductor</a:t>
            </a:r>
            <a:r>
              <a:rPr lang="es-MX" altLang="es-ES" sz="1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(ej. tabla seca).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AR" altLang="es-ES" sz="18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tocar a la víctima </a:t>
            </a:r>
            <a:r>
              <a:rPr lang="es-AR" altLang="es-ES" sz="1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no cortar la corriente.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es-AR" altLang="es-ES" sz="18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Pida ayuda y llame al médico</a:t>
            </a:r>
            <a:r>
              <a:rPr lang="es-AR" altLang="es-ES" sz="1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Aguarde a que llegue el médico o la ambulancia.</a:t>
            </a:r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825" y="2238375"/>
            <a:ext cx="2460625" cy="355758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9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1" name="1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Imagen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00125" y="939800"/>
            <a:ext cx="7358063" cy="66675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u="sng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Tratamiento del choque eléctrico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71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316163"/>
            <a:ext cx="14922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8" descr="http://www.ddobras.com.ar/img/equipos/40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813" y="2074863"/>
            <a:ext cx="3197225" cy="243998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1000125" y="5000625"/>
            <a:ext cx="7358063" cy="83026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449263" algn="r"/>
                <a:tab pos="2806700" algn="ctr"/>
                <a:tab pos="5611813" algn="r"/>
              </a:tabLst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449263" algn="r"/>
                <a:tab pos="2806700" algn="ctr"/>
                <a:tab pos="5611813" algn="r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tabLst>
                <a:tab pos="449263" algn="r"/>
                <a:tab pos="2806700" algn="ctr"/>
                <a:tab pos="5611813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449263" algn="r"/>
                <a:tab pos="2806700" algn="ctr"/>
                <a:tab pos="5611813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s-ES" sz="2400" b="1" dirty="0">
                <a:latin typeface="+mj-lt"/>
                <a:cs typeface="Arial" charset="0"/>
              </a:rPr>
              <a:t>Los tableros eléctricos deben ubicarse en lugares visibles, de fácil acceso y señalizados</a:t>
            </a:r>
            <a:endParaRPr lang="en-US" altLang="es-ES" sz="2400" b="1" dirty="0">
              <a:latin typeface="+mj-lt"/>
            </a:endParaRPr>
          </a:p>
        </p:txBody>
      </p:sp>
      <p:pic>
        <p:nvPicPr>
          <p:cNvPr id="53254" name="Picture 1"/>
          <p:cNvPicPr>
            <a:picLocks noChangeAspect="1" noChangeArrowheads="1"/>
          </p:cNvPicPr>
          <p:nvPr/>
        </p:nvPicPr>
        <p:blipFill>
          <a:blip r:embed="rId4"/>
          <a:srcRect t="11810" r="8421" b="1772"/>
          <a:stretch>
            <a:fillRect/>
          </a:stretch>
        </p:blipFill>
        <p:spPr bwMode="auto">
          <a:xfrm>
            <a:off x="5897563" y="1852613"/>
            <a:ext cx="1714500" cy="288448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3255" name="21 Rectángulo"/>
          <p:cNvSpPr>
            <a:spLocks noChangeArrowheads="1"/>
          </p:cNvSpPr>
          <p:nvPr/>
        </p:nvSpPr>
        <p:spPr bwMode="auto">
          <a:xfrm>
            <a:off x="1027113" y="931863"/>
            <a:ext cx="3209925" cy="75723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s-MX" altLang="es-ES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ablero Eléctrico </a:t>
            </a:r>
          </a:p>
          <a:p>
            <a:pPr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altLang="es-ES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rincipal</a:t>
            </a:r>
            <a:endParaRPr lang="es-MX" altLang="es-ES" sz="24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6" name="23 Rectángulo"/>
          <p:cNvSpPr>
            <a:spLocks noChangeArrowheads="1"/>
          </p:cNvSpPr>
          <p:nvPr/>
        </p:nvSpPr>
        <p:spPr bwMode="auto">
          <a:xfrm>
            <a:off x="5151438" y="930275"/>
            <a:ext cx="3206750" cy="75723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s-MX" altLang="es-ES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ablero Eléctrico </a:t>
            </a:r>
          </a:p>
          <a:p>
            <a:pPr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MX" altLang="es-ES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portátil de obra </a:t>
            </a:r>
            <a:endParaRPr lang="es-MX" altLang="es-ES" sz="24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6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Imagen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81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00125" y="1100138"/>
            <a:ext cx="7358063" cy="68580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Qué podemos decir de las siguientes imágenes</a:t>
            </a: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?</a:t>
            </a:r>
            <a:endParaRPr lang="es-ES" b="1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801938"/>
            <a:ext cx="3048000" cy="228758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3"/>
          <a:srcRect l="2197" b="1649"/>
          <a:stretch>
            <a:fillRect/>
          </a:stretch>
        </p:blipFill>
        <p:spPr bwMode="auto">
          <a:xfrm>
            <a:off x="468313" y="2428875"/>
            <a:ext cx="2587625" cy="304958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2428875"/>
            <a:ext cx="2279650" cy="30353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10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2" name="11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85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Imagen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11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00125" y="1000125"/>
            <a:ext cx="7358063" cy="68580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Qué podemos decir de las siguientes imágenes</a:t>
            </a: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?</a:t>
            </a:r>
            <a:endParaRPr lang="es-ES" b="1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6324" name="Picture 5" descr="\\rob22as92\compartida\capacitacion ieric\Fotos para ieric\Tablero mal3.jpg"/>
          <p:cNvPicPr>
            <a:picLocks noChangeAspect="1" noChangeArrowheads="1"/>
          </p:cNvPicPr>
          <p:nvPr/>
        </p:nvPicPr>
        <p:blipFill>
          <a:blip r:embed="rId2"/>
          <a:srcRect l="76395" t="51526"/>
          <a:stretch>
            <a:fillRect/>
          </a:stretch>
        </p:blipFill>
        <p:spPr bwMode="auto">
          <a:xfrm>
            <a:off x="5534025" y="2071688"/>
            <a:ext cx="2824163" cy="371633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6325" name="12 Imagen" descr="Falta desobstruir acceso a TE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500313"/>
            <a:ext cx="3500438" cy="262572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5" name="1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8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Imagen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83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9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>
            <a:noFill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2060575"/>
            <a:ext cx="3783013" cy="311785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9" name="Picture 5" descr="\\192.168.110.240\Documentos\CyMAT\7 - Riesgo Eléctrico\7.5 Tablero Eléctrico\Acceso obs.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7850" y="2060575"/>
            <a:ext cx="2700338" cy="360045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0125" y="1000125"/>
            <a:ext cx="7358063" cy="68580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Qué podemos decir de las siguientes imágenes</a:t>
            </a:r>
            <a:r>
              <a:rPr lang="es-MX" b="1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?</a:t>
            </a:r>
            <a:endParaRPr lang="es-ES" b="1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22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 descr="http://t1.gstatic.com/images?q=tbn:ANd9GcT9wIYVHqMCVjrzYDH6NmsMd-Gwo4niFDxlcW57cliQZOvM5TQJng"/>
          <p:cNvSpPr>
            <a:spLocks noChangeAspect="1" noChangeArrowheads="1"/>
          </p:cNvSpPr>
          <p:nvPr/>
        </p:nvSpPr>
        <p:spPr bwMode="auto">
          <a:xfrm>
            <a:off x="168275" y="-623888"/>
            <a:ext cx="135255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3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0125" y="1000125"/>
            <a:ext cx="3933825" cy="773113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RIESGO MEC</a:t>
            </a:r>
            <a:r>
              <a:rPr lang="es-AR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Á</a:t>
            </a: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NICO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en herramientas el</a:t>
            </a:r>
            <a:r>
              <a:rPr lang="es-AR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é</a:t>
            </a:r>
            <a:r>
              <a:rPr lang="es-MX" sz="2000" b="1" dirty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ctricas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411663"/>
            <a:ext cx="2663825" cy="203835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1903413"/>
            <a:ext cx="3983038" cy="2951162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8100" y="2843213"/>
            <a:ext cx="973138" cy="89535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0" name="Text Box 6"/>
          <p:cNvSpPr txBox="1">
            <a:spLocks noChangeArrowheads="1"/>
          </p:cNvSpPr>
          <p:nvPr/>
        </p:nvSpPr>
        <p:spPr>
          <a:xfrm>
            <a:off x="1000125" y="5030788"/>
            <a:ext cx="2779713" cy="1422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Decreto 911/96 Art. 190: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Las máquinas y restantes equipos de trabajo en madera deberán estar dotados de las protecciones que garanticen la seguridad de los trabajadores.</a:t>
            </a:r>
          </a:p>
        </p:txBody>
      </p:sp>
      <p:pic>
        <p:nvPicPr>
          <p:cNvPr id="78860" name="Picture 2" descr="C:\Users\mgrande\Desktop\Info CONV 36-15_RES 1642_AÑO 2016\70016804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484313"/>
            <a:ext cx="261143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grande\Desktop\Info CONV 36-15_RES 1642_AÑO 2016\518a02d48a894_vmv_m_0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9475" y="887413"/>
            <a:ext cx="1401763" cy="104140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\\cevallos_fs\SST\AAA Fotos Relevamientos SST\2015-06-29 PINTO BENITEZ (Pasado)\NOGOYA 3449-53\DSCN122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33825" y="5233988"/>
            <a:ext cx="1625600" cy="121920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9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6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00125" y="2133600"/>
            <a:ext cx="7358063" cy="1076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atin typeface="+mj-lt"/>
                <a:cs typeface="+mn-cs"/>
              </a:rPr>
              <a:t>MUCHAS GRACIAS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atin typeface="+mj-lt"/>
                <a:cs typeface="+mn-cs"/>
              </a:rPr>
              <a:t>por su atención</a:t>
            </a:r>
            <a:endParaRPr lang="es-ES_tradnl" sz="3200" b="1" dirty="0">
              <a:latin typeface="+mj-lt"/>
              <a:cs typeface="+mn-cs"/>
            </a:endParaRPr>
          </a:p>
        </p:txBody>
      </p:sp>
      <p:pic>
        <p:nvPicPr>
          <p:cNvPr id="11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363" y="3581400"/>
            <a:ext cx="317023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77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06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1 Rectángulo"/>
          <p:cNvSpPr>
            <a:spLocks noChangeArrowheads="1"/>
          </p:cNvSpPr>
          <p:nvPr/>
        </p:nvSpPr>
        <p:spPr bwMode="auto">
          <a:xfrm>
            <a:off x="5416550" y="4410075"/>
            <a:ext cx="3294063" cy="1784350"/>
          </a:xfrm>
          <a:prstGeom prst="rect">
            <a:avLst/>
          </a:prstGeom>
          <a:solidFill>
            <a:srgbClr val="B3D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altLang="es-AR" sz="2000" b="1">
                <a:solidFill>
                  <a:srgbClr val="003366"/>
                </a:solidFill>
              </a:rPr>
              <a:t>Las tareas del trabajador.</a:t>
            </a:r>
          </a:p>
          <a:p>
            <a:pPr>
              <a:buFont typeface="Arial" pitchFamily="34" charset="0"/>
              <a:buChar char="•"/>
            </a:pPr>
            <a:r>
              <a:rPr lang="es-ES_tradnl" altLang="es-AR" sz="2000" b="1">
                <a:solidFill>
                  <a:srgbClr val="003366"/>
                </a:solidFill>
              </a:rPr>
              <a:t>Las condiciones medio ambientales.</a:t>
            </a:r>
          </a:p>
          <a:p>
            <a:pPr>
              <a:buFont typeface="Arial" pitchFamily="34" charset="0"/>
              <a:buChar char="•"/>
            </a:pPr>
            <a:r>
              <a:rPr lang="es-ES_tradnl" altLang="es-AR" sz="2000" b="1">
                <a:solidFill>
                  <a:srgbClr val="003366"/>
                </a:solidFill>
              </a:rPr>
              <a:t>La exposición al riesgo inherente a su actividad.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663575" y="4176713"/>
            <a:ext cx="3908425" cy="1773237"/>
          </a:xfrm>
          <a:prstGeom prst="rect">
            <a:avLst/>
          </a:prstGeom>
          <a:solidFill>
            <a:srgbClr val="B3DEFF"/>
          </a:solidFill>
          <a:ln>
            <a:solidFill>
              <a:schemeClr val="bg1"/>
            </a:solidFill>
          </a:ln>
        </p:spPr>
        <p:txBody>
          <a:bodyPr>
            <a:normAutofit fontScale="925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defRPr/>
            </a:pPr>
            <a:r>
              <a:rPr lang="es-ES" sz="2000" b="1" u="sng" dirty="0" smtClean="0">
                <a:solidFill>
                  <a:srgbClr val="003366"/>
                </a:solidFill>
              </a:rPr>
              <a:t>Decreto </a:t>
            </a:r>
            <a:r>
              <a:rPr lang="es-ES" sz="2000" b="1" u="sng" dirty="0">
                <a:solidFill>
                  <a:srgbClr val="003366"/>
                </a:solidFill>
              </a:rPr>
              <a:t>SRT 49/14 </a:t>
            </a:r>
            <a:endParaRPr lang="es-ES" sz="2000" b="1" u="sng" dirty="0" smtClean="0">
              <a:solidFill>
                <a:srgbClr val="003366"/>
              </a:solidFill>
            </a:endParaRPr>
          </a:p>
          <a:p>
            <a:pPr marL="36576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defRPr/>
            </a:pPr>
            <a:endParaRPr lang="es-ES_tradnl" sz="1400" b="1" u="sng" dirty="0">
              <a:solidFill>
                <a:srgbClr val="002060"/>
              </a:solidFill>
              <a:cs typeface="Arial" pitchFamily="34" charset="0"/>
            </a:endParaRPr>
          </a:p>
          <a:p>
            <a:pPr marL="322326" indent="-2857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s-ES" sz="1600" b="1" dirty="0">
                <a:solidFill>
                  <a:srgbClr val="003366"/>
                </a:solidFill>
              </a:rPr>
              <a:t>Hernias inguinales directas y mixtas (excluyendo las indirectas)</a:t>
            </a:r>
          </a:p>
          <a:p>
            <a:pPr marL="322326" indent="-2857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s-ES" sz="1600" b="1" dirty="0">
                <a:solidFill>
                  <a:srgbClr val="003366"/>
                </a:solidFill>
              </a:rPr>
              <a:t>Hernias crurales </a:t>
            </a:r>
          </a:p>
          <a:p>
            <a:pPr marL="322326" indent="-2857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s-ES" sz="1600" b="1" dirty="0">
                <a:solidFill>
                  <a:srgbClr val="003366"/>
                </a:solidFill>
              </a:rPr>
              <a:t>Várices primitivas bilaterales (3 años de trabajo continuo o discontinuo).</a:t>
            </a:r>
          </a:p>
        </p:txBody>
      </p:sp>
      <p:sp>
        <p:nvSpPr>
          <p:cNvPr id="9224" name="2 Rectángulo"/>
          <p:cNvSpPr>
            <a:spLocks noChangeArrowheads="1"/>
          </p:cNvSpPr>
          <p:nvPr/>
        </p:nvSpPr>
        <p:spPr bwMode="auto">
          <a:xfrm>
            <a:off x="663575" y="1989138"/>
            <a:ext cx="4772025" cy="1138237"/>
          </a:xfrm>
          <a:prstGeom prst="rect">
            <a:avLst/>
          </a:prstGeom>
          <a:solidFill>
            <a:srgbClr val="B3D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AR" sz="2400" b="1" u="sng">
                <a:solidFill>
                  <a:srgbClr val="002060"/>
                </a:solidFill>
              </a:rPr>
              <a:t>Decreto SRT 658/96 </a:t>
            </a:r>
            <a:r>
              <a:rPr lang="es-ES_tradnl" altLang="es-AR" sz="2400" u="sng">
                <a:solidFill>
                  <a:srgbClr val="002060"/>
                </a:solidFill>
              </a:rPr>
              <a:t> </a:t>
            </a:r>
          </a:p>
          <a:p>
            <a:r>
              <a:rPr lang="es-ES_tradnl" altLang="es-AR" sz="2000" u="sng">
                <a:solidFill>
                  <a:srgbClr val="002060"/>
                </a:solidFill>
              </a:rPr>
              <a:t>«</a:t>
            </a:r>
            <a:r>
              <a:rPr lang="es-ES_tradnl" altLang="es-AR" sz="2000" b="1" u="sng">
                <a:solidFill>
                  <a:srgbClr val="002060"/>
                </a:solidFill>
              </a:rPr>
              <a:t>Listado de Enfermedades Profesionales</a:t>
            </a:r>
            <a:r>
              <a:rPr lang="es-ES_tradnl" altLang="es-AR" sz="2000" u="sng">
                <a:solidFill>
                  <a:srgbClr val="002060"/>
                </a:solidFill>
              </a:rPr>
              <a:t>» </a:t>
            </a:r>
          </a:p>
          <a:p>
            <a:r>
              <a:rPr lang="es-ES" altLang="es-AR" sz="1200" b="1">
                <a:solidFill>
                  <a:srgbClr val="003366"/>
                </a:solidFill>
              </a:rPr>
              <a:t>Apruébase el Listado de Enfermedades Profesionales, previsto en el artículo 6º, inciso 2, de la Ley Nº 24.557. </a:t>
            </a: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2874963" y="3567113"/>
            <a:ext cx="1697037" cy="403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" sz="1800" b="1" dirty="0" smtClean="0">
                <a:solidFill>
                  <a:srgbClr val="003366"/>
                </a:solidFill>
                <a:cs typeface="Arial" pitchFamily="34" charset="0"/>
              </a:rPr>
              <a:t>Se agregan</a:t>
            </a:r>
            <a:endParaRPr lang="es-ES" sz="1400" dirty="0" smtClean="0">
              <a:solidFill>
                <a:srgbClr val="003366"/>
              </a:solidFill>
              <a:cs typeface="Arial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63575" y="931863"/>
            <a:ext cx="4752975" cy="64770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_tradnl" sz="2400" b="1" dirty="0">
                <a:solidFill>
                  <a:srgbClr val="003366"/>
                </a:solidFill>
                <a:latin typeface="Calibri"/>
              </a:rPr>
              <a:t>Enfermedades Profesionales</a:t>
            </a:r>
            <a:endParaRPr lang="es-ES_tradnl" sz="2000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44" name="2 Marcador de contenido"/>
          <p:cNvSpPr txBox="1">
            <a:spLocks/>
          </p:cNvSpPr>
          <p:nvPr/>
        </p:nvSpPr>
        <p:spPr>
          <a:xfrm>
            <a:off x="7127875" y="2232025"/>
            <a:ext cx="1435100" cy="650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fontAlgn="auto">
              <a:spcAft>
                <a:spcPts val="0"/>
              </a:spcAft>
              <a:buClr>
                <a:srgbClr val="0F6FC6"/>
              </a:buClr>
              <a:buFont typeface="Wingdings 2"/>
              <a:buNone/>
              <a:defRPr/>
            </a:pPr>
            <a:r>
              <a:rPr lang="es-ES" sz="1800" b="1" dirty="0" smtClean="0">
                <a:solidFill>
                  <a:srgbClr val="003366"/>
                </a:solidFill>
                <a:cs typeface="Arial" pitchFamily="34" charset="0"/>
              </a:rPr>
              <a:t>Originadas por;</a:t>
            </a:r>
            <a:endParaRPr lang="es-ES" sz="1400" dirty="0" smtClean="0">
              <a:solidFill>
                <a:srgbClr val="003366"/>
              </a:solidFill>
              <a:cs typeface="Arial" pitchFamily="34" charset="0"/>
            </a:endParaRPr>
          </a:p>
        </p:txBody>
      </p:sp>
      <p:cxnSp>
        <p:nvCxnSpPr>
          <p:cNvPr id="46" name="45 Conector angular"/>
          <p:cNvCxnSpPr>
            <a:stCxn id="26" idx="3"/>
            <a:endCxn id="9222" idx="0"/>
          </p:cNvCxnSpPr>
          <p:nvPr/>
        </p:nvCxnSpPr>
        <p:spPr>
          <a:xfrm>
            <a:off x="5416550" y="1255713"/>
            <a:ext cx="1646238" cy="315436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flipV="1">
            <a:off x="2659063" y="2925763"/>
            <a:ext cx="0" cy="128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>
            <a:off x="2617788" y="1579563"/>
            <a:ext cx="0" cy="409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24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2" y="142852"/>
            <a:ext cx="9144000" cy="36933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rgbClr val="003366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Departamento de Salud y Seguridad en el Trabajo (SST)</a:t>
            </a:r>
          </a:p>
        </p:txBody>
      </p:sp>
      <p:cxnSp>
        <p:nvCxnSpPr>
          <p:cNvPr id="21" name="20 Conector recto"/>
          <p:cNvCxnSpPr/>
          <p:nvPr/>
        </p:nvCxnSpPr>
        <p:spPr>
          <a:xfrm flipV="1">
            <a:off x="0" y="571500"/>
            <a:ext cx="8358188" cy="158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2" descr="C:\Documents and Settings\aherrera\Escritorio\SST UOCRA 2013\IMAGENES - JPG\INSTITUCIONAL UOCRA\Logo 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785812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2" descr="http://image.slidesharecdn.com/seguridad-e-higiene-en-la-construccin-1207054885873288-3/95/slide-14-728.jpg?120704408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4488" y="1443038"/>
            <a:ext cx="2571328" cy="800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b="1" dirty="0">
                <a:solidFill>
                  <a:prstClr val="black"/>
                </a:solidFill>
              </a:rPr>
              <a:t>Ley 24557/96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prstClr val="black"/>
                </a:solidFill>
              </a:rPr>
              <a:t>de Riesgos del Trabajo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529138" y="1660525"/>
            <a:ext cx="3335337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j-lt"/>
              </a:rPr>
              <a:t>Derechos y Obligaciones</a:t>
            </a:r>
          </a:p>
        </p:txBody>
      </p:sp>
      <p:cxnSp>
        <p:nvCxnSpPr>
          <p:cNvPr id="10" name="9 Conector recto de flecha"/>
          <p:cNvCxnSpPr>
            <a:stCxn id="5" idx="3"/>
            <a:endCxn id="7" idx="1"/>
          </p:cNvCxnSpPr>
          <p:nvPr/>
        </p:nvCxnSpPr>
        <p:spPr>
          <a:xfrm>
            <a:off x="2915816" y="1843088"/>
            <a:ext cx="1613322" cy="17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6007100" y="2644775"/>
            <a:ext cx="1722438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Empleador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2609850" y="4673600"/>
            <a:ext cx="1300163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>
                <a:solidFill>
                  <a:prstClr val="black"/>
                </a:solidFill>
                <a:latin typeface="+mj-lt"/>
              </a:rPr>
              <a:t>Creación</a:t>
            </a:r>
            <a:endParaRPr lang="es-ES" sz="2000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27" name="26 Conector angular"/>
          <p:cNvCxnSpPr>
            <a:stCxn id="5" idx="2"/>
            <a:endCxn id="14" idx="1"/>
          </p:cNvCxnSpPr>
          <p:nvPr/>
        </p:nvCxnSpPr>
        <p:spPr>
          <a:xfrm rot="16200000" flipH="1">
            <a:off x="804758" y="3068532"/>
            <a:ext cx="2630487" cy="97969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5997575" y="3446463"/>
            <a:ext cx="2090738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Trabajadores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6732588" y="4221163"/>
            <a:ext cx="742950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SRT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6732588" y="5013325"/>
            <a:ext cx="758825" cy="400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b="1" dirty="0">
                <a:solidFill>
                  <a:prstClr val="black"/>
                </a:solidFill>
                <a:latin typeface="+mj-lt"/>
              </a:rPr>
              <a:t>ART</a:t>
            </a:r>
          </a:p>
        </p:txBody>
      </p:sp>
      <p:cxnSp>
        <p:nvCxnSpPr>
          <p:cNvPr id="20" name="19 Conector angular"/>
          <p:cNvCxnSpPr/>
          <p:nvPr/>
        </p:nvCxnSpPr>
        <p:spPr>
          <a:xfrm>
            <a:off x="5103813" y="2906713"/>
            <a:ext cx="893762" cy="739775"/>
          </a:xfrm>
          <a:prstGeom prst="bentConnector3">
            <a:avLst>
              <a:gd name="adj1" fmla="val -4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angular"/>
          <p:cNvCxnSpPr/>
          <p:nvPr/>
        </p:nvCxnSpPr>
        <p:spPr>
          <a:xfrm>
            <a:off x="5540375" y="3646488"/>
            <a:ext cx="914400" cy="820738"/>
          </a:xfrm>
          <a:prstGeom prst="bentConnector3">
            <a:avLst>
              <a:gd name="adj1" fmla="val -493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angular"/>
          <p:cNvCxnSpPr/>
          <p:nvPr/>
        </p:nvCxnSpPr>
        <p:spPr>
          <a:xfrm>
            <a:off x="5103813" y="2103438"/>
            <a:ext cx="893762" cy="803275"/>
          </a:xfrm>
          <a:prstGeom prst="bentConnector3">
            <a:avLst>
              <a:gd name="adj1" fmla="val -5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angular"/>
          <p:cNvCxnSpPr/>
          <p:nvPr/>
        </p:nvCxnSpPr>
        <p:spPr>
          <a:xfrm>
            <a:off x="5093494" y="4509120"/>
            <a:ext cx="893762" cy="803275"/>
          </a:xfrm>
          <a:prstGeom prst="bentConnector3">
            <a:avLst>
              <a:gd name="adj1" fmla="val -5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Abrir llave"/>
          <p:cNvSpPr/>
          <p:nvPr/>
        </p:nvSpPr>
        <p:spPr>
          <a:xfrm>
            <a:off x="4173538" y="4278313"/>
            <a:ext cx="658812" cy="13303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j-lt"/>
            </a:endParaRPr>
          </a:p>
        </p:txBody>
      </p:sp>
      <p:pic>
        <p:nvPicPr>
          <p:cNvPr id="22" name="Imagen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72188"/>
            <a:ext cx="2000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E10E-D2A9-40DA-A151-9A18A80F15A5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83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108</TotalTime>
  <Words>4307</Words>
  <Application>Microsoft Office PowerPoint</Application>
  <PresentationFormat>Presentación en pantalla (4:3)</PresentationFormat>
  <Paragraphs>789</Paragraphs>
  <Slides>77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78" baseType="lpstr">
      <vt:lpstr>Ejecutivo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Patricia Sanchiz</cp:lastModifiedBy>
  <cp:revision>50</cp:revision>
  <dcterms:created xsi:type="dcterms:W3CDTF">2018-05-26T20:05:02Z</dcterms:created>
  <dcterms:modified xsi:type="dcterms:W3CDTF">2018-06-04T16:24:26Z</dcterms:modified>
</cp:coreProperties>
</file>